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7" r:id="rId1"/>
  </p:sldMasterIdLst>
  <p:notesMasterIdLst>
    <p:notesMasterId r:id="rId16"/>
  </p:notesMasterIdLst>
  <p:sldIdLst>
    <p:sldId id="256" r:id="rId2"/>
    <p:sldId id="351" r:id="rId3"/>
    <p:sldId id="356" r:id="rId4"/>
    <p:sldId id="360" r:id="rId5"/>
    <p:sldId id="348" r:id="rId6"/>
    <p:sldId id="332" r:id="rId7"/>
    <p:sldId id="346" r:id="rId8"/>
    <p:sldId id="359" r:id="rId9"/>
    <p:sldId id="358" r:id="rId10"/>
    <p:sldId id="347" r:id="rId11"/>
    <p:sldId id="355" r:id="rId12"/>
    <p:sldId id="345" r:id="rId13"/>
    <p:sldId id="354" r:id="rId14"/>
    <p:sldId id="260" r:id="rId15"/>
  </p:sldIdLst>
  <p:sldSz cx="9144000" cy="5143500" type="screen16x9"/>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6666"/>
    <a:srgbClr val="FF3399"/>
    <a:srgbClr val="005BAC"/>
    <a:srgbClr val="CCCCCC"/>
    <a:srgbClr val="464646"/>
    <a:srgbClr val="00D6B5"/>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23" autoAdjust="0"/>
    <p:restoredTop sz="85493" autoAdjust="0"/>
  </p:normalViewPr>
  <p:slideViewPr>
    <p:cSldViewPr snapToGrid="0">
      <p:cViewPr varScale="1">
        <p:scale>
          <a:sx n="151" d="100"/>
          <a:sy n="151" d="100"/>
        </p:scale>
        <p:origin x="606" y="132"/>
      </p:cViewPr>
      <p:guideLst>
        <p:guide orient="horz" pos="1635"/>
        <p:guide pos="2880"/>
      </p:guideLst>
    </p:cSldViewPr>
  </p:slideViewPr>
  <p:outlineViewPr>
    <p:cViewPr>
      <p:scale>
        <a:sx n="25" d="100"/>
        <a:sy n="25"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2019/4/10</a:t>
            </a:fld>
            <a:endParaRPr lang="zh-CN" altLang="en-US"/>
          </a:p>
        </p:txBody>
      </p:sp>
      <p:sp>
        <p:nvSpPr>
          <p:cNvPr id="4" name="幻灯片图像占位符 3"/>
          <p:cNvSpPr>
            <a:spLocks noGrp="1" noRot="1" noChangeAspect="1"/>
          </p:cNvSpPr>
          <p:nvPr>
            <p:ph type="sldImg" idx="2"/>
          </p:nvPr>
        </p:nvSpPr>
        <p:spPr>
          <a:xfrm>
            <a:off x="482121" y="1279287"/>
            <a:ext cx="613950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210819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829157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038233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技术上依托</a:t>
            </a:r>
            <a:r>
              <a:rPr lang="zh-CN" altLang="zh-CN" sz="1200" kern="1200" dirty="0">
                <a:solidFill>
                  <a:schemeClr val="tx1"/>
                </a:solidFill>
                <a:effectLst/>
                <a:latin typeface="+mn-lt"/>
                <a:ea typeface="+mn-ea"/>
                <a:cs typeface="+mn-cs"/>
              </a:rPr>
              <a:t>特殊环境机器人技术四川省重点实验室多年的技术积累，</a:t>
            </a:r>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指导老师</a:t>
            </a:r>
            <a:r>
              <a:rPr lang="zh-CN" altLang="en-US" sz="1200" kern="1200" dirty="0">
                <a:solidFill>
                  <a:schemeClr val="tx1"/>
                </a:solidFill>
                <a:effectLst/>
                <a:latin typeface="+mn-lt"/>
                <a:ea typeface="+mn-ea"/>
                <a:cs typeface="+mn-cs"/>
              </a:rPr>
              <a:t>以及</a:t>
            </a:r>
            <a:r>
              <a:rPr lang="zh-CN" altLang="zh-CN" sz="1200" kern="1200" dirty="0">
                <a:solidFill>
                  <a:schemeClr val="tx1"/>
                </a:solidFill>
                <a:effectLst/>
                <a:latin typeface="+mn-lt"/>
                <a:ea typeface="+mn-ea"/>
                <a:cs typeface="+mn-cs"/>
              </a:rPr>
              <a:t>项目组成员</a:t>
            </a:r>
            <a:r>
              <a:rPr lang="zh-CN" altLang="en-US" sz="1200" kern="1200" dirty="0">
                <a:solidFill>
                  <a:schemeClr val="tx1"/>
                </a:solidFill>
                <a:effectLst/>
                <a:latin typeface="+mn-lt"/>
                <a:ea typeface="+mn-ea"/>
                <a:cs typeface="+mn-cs"/>
              </a:rPr>
              <a:t>的团结合作下</a:t>
            </a:r>
            <a:r>
              <a:rPr lang="zh-CN" altLang="zh-CN" sz="1200" kern="1200" dirty="0">
                <a:solidFill>
                  <a:schemeClr val="tx1"/>
                </a:solidFill>
                <a:effectLst/>
                <a:latin typeface="+mn-lt"/>
                <a:ea typeface="+mn-ea"/>
                <a:cs typeface="+mn-cs"/>
              </a:rPr>
              <a:t>按照各自方向与分工开展研究工作，定期开展项目交流</a:t>
            </a:r>
            <a:r>
              <a:rPr lang="zh-CN" altLang="en-US" sz="1200" kern="1200" dirty="0">
                <a:solidFill>
                  <a:schemeClr val="tx1"/>
                </a:solidFill>
                <a:effectLst/>
                <a:latin typeface="+mn-lt"/>
                <a:ea typeface="+mn-ea"/>
                <a:cs typeface="+mn-cs"/>
              </a:rPr>
              <a:t>，实时保证项目的进度以期更好的完成项目研究。</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33457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技术上依托</a:t>
            </a:r>
            <a:r>
              <a:rPr lang="zh-CN" altLang="zh-CN" sz="1200" kern="1200" dirty="0">
                <a:solidFill>
                  <a:schemeClr val="tx1"/>
                </a:solidFill>
                <a:effectLst/>
                <a:latin typeface="+mn-lt"/>
                <a:ea typeface="+mn-ea"/>
                <a:cs typeface="+mn-cs"/>
              </a:rPr>
              <a:t>特殊环境机器人技术四川省重点实验室多年的技术积累，</a:t>
            </a:r>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指导老师</a:t>
            </a:r>
            <a:r>
              <a:rPr lang="zh-CN" altLang="en-US" sz="1200" kern="1200" dirty="0">
                <a:solidFill>
                  <a:schemeClr val="tx1"/>
                </a:solidFill>
                <a:effectLst/>
                <a:latin typeface="+mn-lt"/>
                <a:ea typeface="+mn-ea"/>
                <a:cs typeface="+mn-cs"/>
              </a:rPr>
              <a:t>以及</a:t>
            </a:r>
            <a:r>
              <a:rPr lang="zh-CN" altLang="zh-CN" sz="1200" kern="1200" dirty="0">
                <a:solidFill>
                  <a:schemeClr val="tx1"/>
                </a:solidFill>
                <a:effectLst/>
                <a:latin typeface="+mn-lt"/>
                <a:ea typeface="+mn-ea"/>
                <a:cs typeface="+mn-cs"/>
              </a:rPr>
              <a:t>项目组成员</a:t>
            </a:r>
            <a:r>
              <a:rPr lang="zh-CN" altLang="en-US" sz="1200" kern="1200" dirty="0">
                <a:solidFill>
                  <a:schemeClr val="tx1"/>
                </a:solidFill>
                <a:effectLst/>
                <a:latin typeface="+mn-lt"/>
                <a:ea typeface="+mn-ea"/>
                <a:cs typeface="+mn-cs"/>
              </a:rPr>
              <a:t>的团结合作下</a:t>
            </a:r>
            <a:r>
              <a:rPr lang="zh-CN" altLang="zh-CN" sz="1200" kern="1200" dirty="0">
                <a:solidFill>
                  <a:schemeClr val="tx1"/>
                </a:solidFill>
                <a:effectLst/>
                <a:latin typeface="+mn-lt"/>
                <a:ea typeface="+mn-ea"/>
                <a:cs typeface="+mn-cs"/>
              </a:rPr>
              <a:t>按照各自方向与分工开展研究工作，定期开展项目交流</a:t>
            </a:r>
            <a:r>
              <a:rPr lang="zh-CN" altLang="en-US" sz="1200" kern="1200" dirty="0">
                <a:solidFill>
                  <a:schemeClr val="tx1"/>
                </a:solidFill>
                <a:effectLst/>
                <a:latin typeface="+mn-lt"/>
                <a:ea typeface="+mn-ea"/>
                <a:cs typeface="+mn-cs"/>
              </a:rPr>
              <a:t>，实时保证项目的进度以期更好的完成项目研究。</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403310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技术上依托</a:t>
            </a:r>
            <a:r>
              <a:rPr lang="zh-CN" altLang="zh-CN" sz="1200" kern="1200" dirty="0">
                <a:solidFill>
                  <a:schemeClr val="tx1"/>
                </a:solidFill>
                <a:effectLst/>
                <a:latin typeface="+mn-lt"/>
                <a:ea typeface="+mn-ea"/>
                <a:cs typeface="+mn-cs"/>
              </a:rPr>
              <a:t>特殊环境机器人技术四川省重点实验室多年的技术积累，</a:t>
            </a:r>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指导老师</a:t>
            </a:r>
            <a:r>
              <a:rPr lang="zh-CN" altLang="en-US" sz="1200" kern="1200" dirty="0">
                <a:solidFill>
                  <a:schemeClr val="tx1"/>
                </a:solidFill>
                <a:effectLst/>
                <a:latin typeface="+mn-lt"/>
                <a:ea typeface="+mn-ea"/>
                <a:cs typeface="+mn-cs"/>
              </a:rPr>
              <a:t>以及</a:t>
            </a:r>
            <a:r>
              <a:rPr lang="zh-CN" altLang="zh-CN" sz="1200" kern="1200" dirty="0">
                <a:solidFill>
                  <a:schemeClr val="tx1"/>
                </a:solidFill>
                <a:effectLst/>
                <a:latin typeface="+mn-lt"/>
                <a:ea typeface="+mn-ea"/>
                <a:cs typeface="+mn-cs"/>
              </a:rPr>
              <a:t>项目组成员</a:t>
            </a:r>
            <a:r>
              <a:rPr lang="zh-CN" altLang="en-US" sz="1200" kern="1200" dirty="0">
                <a:solidFill>
                  <a:schemeClr val="tx1"/>
                </a:solidFill>
                <a:effectLst/>
                <a:latin typeface="+mn-lt"/>
                <a:ea typeface="+mn-ea"/>
                <a:cs typeface="+mn-cs"/>
              </a:rPr>
              <a:t>的团结合作下</a:t>
            </a:r>
            <a:r>
              <a:rPr lang="zh-CN" altLang="zh-CN" sz="1200" kern="1200" dirty="0">
                <a:solidFill>
                  <a:schemeClr val="tx1"/>
                </a:solidFill>
                <a:effectLst/>
                <a:latin typeface="+mn-lt"/>
                <a:ea typeface="+mn-ea"/>
                <a:cs typeface="+mn-cs"/>
              </a:rPr>
              <a:t>按照各自方向与分工开展研究工作，定期开展项目交流</a:t>
            </a:r>
            <a:r>
              <a:rPr lang="zh-CN" altLang="en-US" sz="1200" kern="1200" dirty="0">
                <a:solidFill>
                  <a:schemeClr val="tx1"/>
                </a:solidFill>
                <a:effectLst/>
                <a:latin typeface="+mn-lt"/>
                <a:ea typeface="+mn-ea"/>
                <a:cs typeface="+mn-cs"/>
              </a:rPr>
              <a:t>，实时保证项目的进度以期更好的完成项目研究。</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509787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32766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a:t>工业产品的加工与制造：铸造、精加工、安装</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184615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a:t>工业产品的加工与制造：铸造、精加工、安装</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45619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a:t>工业产品的加工与制造：铸造、精加工、安装</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36909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935242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585614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年中国机器人产业分析报告》《中国机器人产业发展报告（</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年）》中均指出，随着</a:t>
            </a:r>
            <a:r>
              <a:rPr lang="zh-CN" altLang="en-US" sz="1200" kern="1200" dirty="0">
                <a:solidFill>
                  <a:schemeClr val="tx1"/>
                </a:solidFill>
                <a:effectLst/>
                <a:latin typeface="+mn-lt"/>
                <a:ea typeface="+mn-ea"/>
                <a:cs typeface="+mn-cs"/>
              </a:rPr>
              <a:t>电商行业的飞速发展，</a:t>
            </a:r>
            <a:r>
              <a:rPr lang="zh-CN" altLang="zh-CN" sz="1200" kern="1200" dirty="0">
                <a:solidFill>
                  <a:schemeClr val="tx1"/>
                </a:solidFill>
                <a:effectLst/>
                <a:latin typeface="+mn-lt"/>
                <a:ea typeface="+mn-ea"/>
                <a:cs typeface="+mn-cs"/>
              </a:rPr>
              <a:t>物流机器人成为产业风口</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物流自动化水平</a:t>
            </a:r>
            <a:r>
              <a:rPr lang="zh-CN" altLang="en-US" sz="1200" kern="1200" dirty="0">
                <a:solidFill>
                  <a:schemeClr val="tx1"/>
                </a:solidFill>
                <a:effectLst/>
                <a:latin typeface="+mn-lt"/>
                <a:ea typeface="+mn-ea"/>
                <a:cs typeface="+mn-cs"/>
              </a:rPr>
              <a:t>跟不上</a:t>
            </a:r>
            <a:r>
              <a:rPr lang="zh-CN" altLang="zh-CN" sz="1200" kern="1200" dirty="0">
                <a:solidFill>
                  <a:schemeClr val="tx1"/>
                </a:solidFill>
                <a:effectLst/>
                <a:latin typeface="+mn-lt"/>
                <a:ea typeface="+mn-ea"/>
                <a:cs typeface="+mn-cs"/>
              </a:rPr>
              <a:t>电子商务</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快速发展</a:t>
            </a:r>
            <a:r>
              <a:rPr lang="zh-CN" altLang="en-US" sz="1200" kern="1200" dirty="0">
                <a:solidFill>
                  <a:schemeClr val="tx1"/>
                </a:solidFill>
                <a:effectLst/>
                <a:latin typeface="+mn-lt"/>
                <a:ea typeface="+mn-ea"/>
                <a:cs typeface="+mn-cs"/>
              </a:rPr>
              <a:t>。而本项目的研究则可以应用在仓储业、制造业、医药烟草食品等高清洁性安全性行业以及高危环境，其稍作修改也可应用于搜救机器人。总之，其应用</a:t>
            </a:r>
            <a:r>
              <a:rPr lang="zh-CN" altLang="zh-CN" sz="1200" kern="1200" dirty="0">
                <a:solidFill>
                  <a:schemeClr val="tx1"/>
                </a:solidFill>
                <a:effectLst/>
                <a:latin typeface="+mn-lt"/>
                <a:ea typeface="+mn-ea"/>
                <a:cs typeface="+mn-cs"/>
              </a:rPr>
              <a:t>领域非常广泛，既可以在工、农、商等应用场景提高工作效率、降低人力成本，也可于高危场景中替代工作人员。</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662052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年中国机器人产业分析报告》《中国机器人产业发展报告（</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年）》中均指出，随着</a:t>
            </a:r>
            <a:r>
              <a:rPr lang="zh-CN" altLang="en-US" sz="1200" kern="1200" dirty="0">
                <a:solidFill>
                  <a:schemeClr val="tx1"/>
                </a:solidFill>
                <a:effectLst/>
                <a:latin typeface="+mn-lt"/>
                <a:ea typeface="+mn-ea"/>
                <a:cs typeface="+mn-cs"/>
              </a:rPr>
              <a:t>电商行业的飞速发展，</a:t>
            </a:r>
            <a:r>
              <a:rPr lang="zh-CN" altLang="zh-CN" sz="1200" kern="1200" dirty="0">
                <a:solidFill>
                  <a:schemeClr val="tx1"/>
                </a:solidFill>
                <a:effectLst/>
                <a:latin typeface="+mn-lt"/>
                <a:ea typeface="+mn-ea"/>
                <a:cs typeface="+mn-cs"/>
              </a:rPr>
              <a:t>物流机器人成为产业风口</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物流自动化水平</a:t>
            </a:r>
            <a:r>
              <a:rPr lang="zh-CN" altLang="en-US" sz="1200" kern="1200" dirty="0">
                <a:solidFill>
                  <a:schemeClr val="tx1"/>
                </a:solidFill>
                <a:effectLst/>
                <a:latin typeface="+mn-lt"/>
                <a:ea typeface="+mn-ea"/>
                <a:cs typeface="+mn-cs"/>
              </a:rPr>
              <a:t>跟不上</a:t>
            </a:r>
            <a:r>
              <a:rPr lang="zh-CN" altLang="zh-CN" sz="1200" kern="1200" dirty="0">
                <a:solidFill>
                  <a:schemeClr val="tx1"/>
                </a:solidFill>
                <a:effectLst/>
                <a:latin typeface="+mn-lt"/>
                <a:ea typeface="+mn-ea"/>
                <a:cs typeface="+mn-cs"/>
              </a:rPr>
              <a:t>电子商务</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快速发展</a:t>
            </a:r>
            <a:r>
              <a:rPr lang="zh-CN" altLang="en-US" sz="1200" kern="1200" dirty="0">
                <a:solidFill>
                  <a:schemeClr val="tx1"/>
                </a:solidFill>
                <a:effectLst/>
                <a:latin typeface="+mn-lt"/>
                <a:ea typeface="+mn-ea"/>
                <a:cs typeface="+mn-cs"/>
              </a:rPr>
              <a:t>。而本项目的研究则可以应用在仓储业、制造业、医药烟草食品等高清洁性安全性行业以及高危环境，其稍作修改也可应用于搜救机器人。总之，其应用</a:t>
            </a:r>
            <a:r>
              <a:rPr lang="zh-CN" altLang="zh-CN" sz="1200" kern="1200" dirty="0">
                <a:solidFill>
                  <a:schemeClr val="tx1"/>
                </a:solidFill>
                <a:effectLst/>
                <a:latin typeface="+mn-lt"/>
                <a:ea typeface="+mn-ea"/>
                <a:cs typeface="+mn-cs"/>
              </a:rPr>
              <a:t>领域非常广泛，既可以在工、农、商等应用场景提高工作效率、降低人力成本，也可于高危场景中替代工作人员。</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074052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年中国机器人产业分析报告》《中国机器人产业发展报告（</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年）》中均指出，随着</a:t>
            </a:r>
            <a:r>
              <a:rPr lang="zh-CN" altLang="en-US" sz="1200" kern="1200" dirty="0">
                <a:solidFill>
                  <a:schemeClr val="tx1"/>
                </a:solidFill>
                <a:effectLst/>
                <a:latin typeface="+mn-lt"/>
                <a:ea typeface="+mn-ea"/>
                <a:cs typeface="+mn-cs"/>
              </a:rPr>
              <a:t>电商行业的飞速发展，</a:t>
            </a:r>
            <a:r>
              <a:rPr lang="zh-CN" altLang="zh-CN" sz="1200" kern="1200" dirty="0">
                <a:solidFill>
                  <a:schemeClr val="tx1"/>
                </a:solidFill>
                <a:effectLst/>
                <a:latin typeface="+mn-lt"/>
                <a:ea typeface="+mn-ea"/>
                <a:cs typeface="+mn-cs"/>
              </a:rPr>
              <a:t>物流机器人成为产业风口</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物流自动化水平</a:t>
            </a:r>
            <a:r>
              <a:rPr lang="zh-CN" altLang="en-US" sz="1200" kern="1200" dirty="0">
                <a:solidFill>
                  <a:schemeClr val="tx1"/>
                </a:solidFill>
                <a:effectLst/>
                <a:latin typeface="+mn-lt"/>
                <a:ea typeface="+mn-ea"/>
                <a:cs typeface="+mn-cs"/>
              </a:rPr>
              <a:t>跟不上</a:t>
            </a:r>
            <a:r>
              <a:rPr lang="zh-CN" altLang="zh-CN" sz="1200" kern="1200" dirty="0">
                <a:solidFill>
                  <a:schemeClr val="tx1"/>
                </a:solidFill>
                <a:effectLst/>
                <a:latin typeface="+mn-lt"/>
                <a:ea typeface="+mn-ea"/>
                <a:cs typeface="+mn-cs"/>
              </a:rPr>
              <a:t>电子商务</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快速发展</a:t>
            </a:r>
            <a:r>
              <a:rPr lang="zh-CN" altLang="en-US" sz="1200" kern="1200" dirty="0">
                <a:solidFill>
                  <a:schemeClr val="tx1"/>
                </a:solidFill>
                <a:effectLst/>
                <a:latin typeface="+mn-lt"/>
                <a:ea typeface="+mn-ea"/>
                <a:cs typeface="+mn-cs"/>
              </a:rPr>
              <a:t>。而本项目的研究则可以应用在仓储业、制造业、医药烟草食品等高清洁性安全性行业以及高危环境，其稍作修改也可应用于搜救机器人。总之，其应用</a:t>
            </a:r>
            <a:r>
              <a:rPr lang="zh-CN" altLang="zh-CN" sz="1200" kern="1200" dirty="0">
                <a:solidFill>
                  <a:schemeClr val="tx1"/>
                </a:solidFill>
                <a:effectLst/>
                <a:latin typeface="+mn-lt"/>
                <a:ea typeface="+mn-ea"/>
                <a:cs typeface="+mn-cs"/>
              </a:rPr>
              <a:t>领域非常广泛，既可以在工、农、商等应用场景提高工作效率、降低人力成本，也可于高危场景中替代工作人员。</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08149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8FE84-C5EA-48A1-A495-F9A58F45138B}"/>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69C8F7DC-7361-4BD8-B3B6-00B3C039982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6ECBF98-4D34-4A54-8BE4-426566112A92}"/>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5" name="页脚占位符 4">
            <a:extLst>
              <a:ext uri="{FF2B5EF4-FFF2-40B4-BE49-F238E27FC236}">
                <a16:creationId xmlns:a16="http://schemas.microsoft.com/office/drawing/2014/main" id="{3E7E8F55-16F0-461E-BD13-29715330B5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97EE33-D76C-4C44-B52E-F759528BD306}"/>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11545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40FDC-9BF4-4183-9513-8AF6C710E83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E0093E5-EC8C-4DCD-9956-A1526939617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3CDE51-5376-471E-AF22-9ED8AC92B13E}"/>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5" name="页脚占位符 4">
            <a:extLst>
              <a:ext uri="{FF2B5EF4-FFF2-40B4-BE49-F238E27FC236}">
                <a16:creationId xmlns:a16="http://schemas.microsoft.com/office/drawing/2014/main" id="{83E7382F-736A-48B8-A245-3E65D0ADA6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46FAEE-63BB-490E-94AF-8EB55B1A7DE9}"/>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83875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35378DD-9127-4A25-808D-92A95A3A5462}"/>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B46AFBF-DC5E-46E7-9D0D-718E9E422FCB}"/>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897ACE-D1C0-4067-8EF7-1CA9A5070EA3}"/>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5" name="页脚占位符 4">
            <a:extLst>
              <a:ext uri="{FF2B5EF4-FFF2-40B4-BE49-F238E27FC236}">
                <a16:creationId xmlns:a16="http://schemas.microsoft.com/office/drawing/2014/main" id="{D7563704-DF90-4A7E-A8D3-210DFABCED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756163-ACDC-4368-A302-DC33100A04A7}"/>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267275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52583-2FC5-433D-896B-7DE82232C3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D541F5-DBCE-49B1-8264-B5EBEAF6293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2579F3-DC2C-48F2-BA46-F8453A40DA35}"/>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5" name="页脚占位符 4">
            <a:extLst>
              <a:ext uri="{FF2B5EF4-FFF2-40B4-BE49-F238E27FC236}">
                <a16:creationId xmlns:a16="http://schemas.microsoft.com/office/drawing/2014/main" id="{D089547B-6149-44C4-BC16-6F94112F29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BEB1D9-C3C5-4F98-897A-1BF4D2F64E38}"/>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258056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3AEBB-8D06-4439-BF7E-3FB58A139B3C}"/>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EBF10247-2E18-4EB4-8B5D-0E2EBB16B19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16B8EC-6B43-48C4-A7F6-0162A3031393}"/>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5" name="页脚占位符 4">
            <a:extLst>
              <a:ext uri="{FF2B5EF4-FFF2-40B4-BE49-F238E27FC236}">
                <a16:creationId xmlns:a16="http://schemas.microsoft.com/office/drawing/2014/main" id="{38E8BFAC-EEA3-439E-91E2-8EEB236AB3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2FB6A8-F7AE-48D8-A7A8-C2F490BFB6C7}"/>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50375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99EB5-D5DD-458D-9E0A-6FCD8D3BFC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CCD539-743A-4175-977B-BB4C7C67FD3C}"/>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C03A39-ECE0-44CF-9D38-71027CB3D0FB}"/>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83791A4-2A2D-4E75-82F8-DFEC8C434CBD}"/>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6" name="页脚占位符 5">
            <a:extLst>
              <a:ext uri="{FF2B5EF4-FFF2-40B4-BE49-F238E27FC236}">
                <a16:creationId xmlns:a16="http://schemas.microsoft.com/office/drawing/2014/main" id="{22598336-EA8B-4E49-88FD-5F1D60E638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D9E366-627D-4268-A62D-1F9B395E8845}"/>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23779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6AEA8-D3E1-4DE0-8E58-7F9A9EEB888A}"/>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EF9E33-9D74-491D-83CE-7C54B82C505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EBD3CE-D70F-46E4-9EE5-E91F894D8DBD}"/>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B133A9-947D-4423-8333-53C9B53AE8D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DC38C11-CE97-455D-B10C-66E8223B479F}"/>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B934A79-66FB-411A-830E-DC2A81B07728}"/>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8" name="页脚占位符 7">
            <a:extLst>
              <a:ext uri="{FF2B5EF4-FFF2-40B4-BE49-F238E27FC236}">
                <a16:creationId xmlns:a16="http://schemas.microsoft.com/office/drawing/2014/main" id="{EE0AA2CC-E2AE-41C6-85AA-8708757CC0A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66564E0-1458-458F-9F87-092C8955DD05}"/>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988758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6C6C9-3349-4E58-A707-C837B1B64EA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931C5D-BA15-4824-930E-853E2020B9E2}"/>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4" name="页脚占位符 3">
            <a:extLst>
              <a:ext uri="{FF2B5EF4-FFF2-40B4-BE49-F238E27FC236}">
                <a16:creationId xmlns:a16="http://schemas.microsoft.com/office/drawing/2014/main" id="{BE55D411-4611-40C9-AA60-2BE80EDCC33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0FF56C2-F89A-4214-B259-FD28AD9B3DB1}"/>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862695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26E98AA-EFDB-45BB-B378-A6DD173E767C}"/>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3" name="页脚占位符 2">
            <a:extLst>
              <a:ext uri="{FF2B5EF4-FFF2-40B4-BE49-F238E27FC236}">
                <a16:creationId xmlns:a16="http://schemas.microsoft.com/office/drawing/2014/main" id="{EC302B1C-6348-4B7D-8989-0B2D01EF448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AA1439-3595-4A2D-A078-F20BFA6D5D29}"/>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43618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796D0-0E8B-4012-A108-519840DC8EB3}"/>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5A8A8E6A-7E99-4248-BBDE-199158EEAE7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918F398-E21E-49C7-A1B0-E345A10662F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59D73A7-5E94-44D2-BCFE-308AE1CA882A}"/>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6" name="页脚占位符 5">
            <a:extLst>
              <a:ext uri="{FF2B5EF4-FFF2-40B4-BE49-F238E27FC236}">
                <a16:creationId xmlns:a16="http://schemas.microsoft.com/office/drawing/2014/main" id="{D7113A9B-4296-4B09-AD07-3EED3D41FE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E3174-9511-41DE-A383-4CCC0BB33220}"/>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72981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519B3-C5D0-48E5-9F8C-D258024F3090}"/>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9C5B6FBB-91BB-481E-BC87-B4DD2B323D8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409DD56E-1C2C-48E5-889D-844435BA55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96A411-7F89-4B0F-9362-EED8451A6F4A}"/>
              </a:ext>
            </a:extLst>
          </p:cNvPr>
          <p:cNvSpPr>
            <a:spLocks noGrp="1"/>
          </p:cNvSpPr>
          <p:nvPr>
            <p:ph type="dt" sz="half" idx="10"/>
          </p:nvPr>
        </p:nvSpPr>
        <p:spPr/>
        <p:txBody>
          <a:bodyPr/>
          <a:lstStyle/>
          <a:p>
            <a:fld id="{82F288E0-7875-42C4-84C8-98DBBD3BF4D2}" type="datetimeFigureOut">
              <a:rPr lang="zh-CN" altLang="en-US" smtClean="0"/>
              <a:t>2019/4/10</a:t>
            </a:fld>
            <a:endParaRPr lang="zh-CN" altLang="en-US"/>
          </a:p>
        </p:txBody>
      </p:sp>
      <p:sp>
        <p:nvSpPr>
          <p:cNvPr id="6" name="页脚占位符 5">
            <a:extLst>
              <a:ext uri="{FF2B5EF4-FFF2-40B4-BE49-F238E27FC236}">
                <a16:creationId xmlns:a16="http://schemas.microsoft.com/office/drawing/2014/main" id="{0DCFCDCE-BF2B-4DB7-9407-CEC6A13078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BE0693-17A3-4D53-AB59-66D5CB9806AF}"/>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68368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EECF626-9978-4E03-B3D6-205F1D414C1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77456EF-18FD-43DF-8A56-98F9F4FE72B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ACF2EC-22C6-4904-98A7-49FEAA529DA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t>2019/4/10</a:t>
            </a:fld>
            <a:endParaRPr lang="zh-CN" altLang="en-US"/>
          </a:p>
        </p:txBody>
      </p:sp>
      <p:sp>
        <p:nvSpPr>
          <p:cNvPr id="5" name="页脚占位符 4">
            <a:extLst>
              <a:ext uri="{FF2B5EF4-FFF2-40B4-BE49-F238E27FC236}">
                <a16:creationId xmlns:a16="http://schemas.microsoft.com/office/drawing/2014/main" id="{5B16B84C-DC9B-46B9-AB34-26E145AAFE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76A618B-F89E-4C0A-A5D7-B284FDA322A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0826981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mailto:fengzinan23@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em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Visio___.vsdx"/><Relationship Id="rId5" Type="http://schemas.openxmlformats.org/officeDocument/2006/relationships/image" Target="../media/image22.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E:\owncloud\刘达\2017年\深蓝学院\PPT模板\ppt1封面a.pngppt1封面a"/>
          <p:cNvPicPr>
            <a:picLocks noChangeAspect="1"/>
          </p:cNvPicPr>
          <p:nvPr/>
        </p:nvPicPr>
        <p:blipFill>
          <a:blip r:embed="rId3"/>
          <a:srcRect/>
          <a:stretch>
            <a:fillRect/>
          </a:stretch>
        </p:blipFill>
        <p:spPr>
          <a:xfrm>
            <a:off x="-18415" y="-900"/>
            <a:ext cx="9162415" cy="5144400"/>
          </a:xfrm>
          <a:prstGeom prst="rect">
            <a:avLst/>
          </a:prstGeom>
        </p:spPr>
      </p:pic>
      <p:sp>
        <p:nvSpPr>
          <p:cNvPr id="21" name="文本框 20"/>
          <p:cNvSpPr txBox="1"/>
          <p:nvPr/>
        </p:nvSpPr>
        <p:spPr>
          <a:xfrm>
            <a:off x="436283" y="1501245"/>
            <a:ext cx="6073700" cy="461665"/>
          </a:xfrm>
          <a:prstGeom prst="rect">
            <a:avLst/>
          </a:prstGeom>
          <a:noFill/>
        </p:spPr>
        <p:txBody>
          <a:bodyPr wrap="square" rtlCol="0">
            <a:spAutoFit/>
          </a:bodyPr>
          <a:lstStyle/>
          <a:p>
            <a:r>
              <a:rPr lang="zh-CN" altLang="en-US" sz="2400" b="1" dirty="0">
                <a:solidFill>
                  <a:srgbClr val="464646"/>
                </a:solidFill>
                <a:latin typeface="微软雅黑" panose="020B0503020204020204" charset="-122"/>
                <a:ea typeface="微软雅黑" panose="020B0503020204020204" charset="-122"/>
              </a:rPr>
              <a:t>柱形工件在线磁粉探伤系统</a:t>
            </a:r>
            <a:endParaRPr lang="en-US" altLang="zh-CN" sz="2400" b="1" dirty="0">
              <a:solidFill>
                <a:srgbClr val="464646"/>
              </a:solidFill>
              <a:latin typeface="微软雅黑" panose="020B0503020204020204" charset="-122"/>
              <a:ea typeface="微软雅黑" panose="020B0503020204020204" charset="-122"/>
            </a:endParaRPr>
          </a:p>
        </p:txBody>
      </p:sp>
      <p:sp>
        <p:nvSpPr>
          <p:cNvPr id="25" name="矩形 24"/>
          <p:cNvSpPr/>
          <p:nvPr/>
        </p:nvSpPr>
        <p:spPr>
          <a:xfrm>
            <a:off x="1597071" y="2841532"/>
            <a:ext cx="672792" cy="294005"/>
          </a:xfrm>
          <a:prstGeom prst="rect">
            <a:avLst/>
          </a:prstGeom>
          <a:solidFill>
            <a:schemeClr val="bg1"/>
          </a:solidFill>
          <a:ln w="127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256296" y="2834645"/>
            <a:ext cx="717589" cy="307777"/>
          </a:xfrm>
          <a:prstGeom prst="rect">
            <a:avLst/>
          </a:prstGeom>
          <a:noFill/>
        </p:spPr>
        <p:txBody>
          <a:bodyPr wrap="square" rtlCol="0">
            <a:spAutoFit/>
          </a:bodyPr>
          <a:lstStyle/>
          <a:p>
            <a:r>
              <a:rPr lang="zh-CN" altLang="en-US" sz="1400" b="1" dirty="0">
                <a:latin typeface="黑体" panose="02010609060101010101" pitchFamily="49" charset="-122"/>
                <a:ea typeface="黑体" panose="02010609060101010101" pitchFamily="49" charset="-122"/>
              </a:rPr>
              <a:t>冯波</a:t>
            </a:r>
          </a:p>
        </p:txBody>
      </p:sp>
      <p:sp>
        <p:nvSpPr>
          <p:cNvPr id="33" name="矩形 32"/>
          <p:cNvSpPr/>
          <p:nvPr/>
        </p:nvSpPr>
        <p:spPr>
          <a:xfrm>
            <a:off x="1604102" y="2841532"/>
            <a:ext cx="665761" cy="294005"/>
          </a:xfrm>
          <a:prstGeom prst="rect">
            <a:avLst/>
          </a:prstGeom>
          <a:solidFill>
            <a:srgbClr val="46464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547598" y="2818226"/>
            <a:ext cx="771738" cy="307777"/>
          </a:xfrm>
          <a:prstGeom prst="rect">
            <a:avLst/>
          </a:prstGeom>
          <a:noFill/>
        </p:spPr>
        <p:txBody>
          <a:bodyPr wrap="square" rtlCol="0">
            <a:spAutoFit/>
          </a:bodyPr>
          <a:lstStyle/>
          <a:p>
            <a:r>
              <a:rPr lang="zh-CN" altLang="en-US" sz="1400" b="1" dirty="0">
                <a:solidFill>
                  <a:schemeClr val="bg1"/>
                </a:solidFill>
                <a:latin typeface="黑体" panose="02010609060101010101" pitchFamily="49" charset="-122"/>
                <a:ea typeface="黑体" panose="02010609060101010101" pitchFamily="49" charset="-122"/>
              </a:rPr>
              <a:t>答辩人</a:t>
            </a:r>
            <a:endParaRPr lang="zh-CN" altLang="en-US" sz="1200" b="1" dirty="0">
              <a:solidFill>
                <a:schemeClr val="bg1"/>
              </a:solidFill>
              <a:latin typeface="黑体" panose="02010609060101010101" pitchFamily="49" charset="-122"/>
              <a:ea typeface="黑体" panose="02010609060101010101" pitchFamily="49" charset="-122"/>
            </a:endParaRPr>
          </a:p>
        </p:txBody>
      </p:sp>
      <p:sp>
        <p:nvSpPr>
          <p:cNvPr id="3" name="文本框 2"/>
          <p:cNvSpPr txBox="1"/>
          <p:nvPr/>
        </p:nvSpPr>
        <p:spPr>
          <a:xfrm>
            <a:off x="1486942" y="3240347"/>
            <a:ext cx="3359378" cy="1426031"/>
          </a:xfrm>
          <a:prstGeom prst="rect">
            <a:avLst/>
          </a:prstGeom>
          <a:noFill/>
        </p:spPr>
        <p:txBody>
          <a:bodyPr wrap="square" rtlCol="0">
            <a:spAutoFit/>
          </a:bodyPr>
          <a:lstStyle/>
          <a:p>
            <a:pPr>
              <a:spcBef>
                <a:spcPts val="800"/>
              </a:spcBef>
            </a:pPr>
            <a:r>
              <a:rPr lang="zh-CN" altLang="zh-CN" sz="1200" dirty="0"/>
              <a:t>特殊环境机器人技术四川省重点实验室</a:t>
            </a:r>
            <a:endParaRPr kumimoji="1" lang="en-US" altLang="zh-CN" sz="1200" dirty="0"/>
          </a:p>
          <a:p>
            <a:pPr>
              <a:spcBef>
                <a:spcPts val="800"/>
              </a:spcBef>
            </a:pPr>
            <a:r>
              <a:rPr kumimoji="1" lang="en-US" altLang="zh-CN" sz="1200" dirty="0"/>
              <a:t>Email: </a:t>
            </a:r>
            <a:r>
              <a:rPr kumimoji="1" lang="en-US" altLang="zh-CN" sz="1200" dirty="0">
                <a:hlinkClick r:id="rId4">
                  <a:extLst>
                    <a:ext uri="{A12FA001-AC4F-418D-AE19-62706E023703}">
                      <ahyp:hlinkClr xmlns:ahyp="http://schemas.microsoft.com/office/drawing/2018/hyperlinkcolor" val="tx"/>
                    </a:ext>
                  </a:extLst>
                </a:hlinkClick>
              </a:rPr>
              <a:t>fengzinan23@gmail.com</a:t>
            </a:r>
            <a:endParaRPr kumimoji="1" lang="en-US" altLang="zh-CN" sz="1200" dirty="0"/>
          </a:p>
          <a:p>
            <a:pPr>
              <a:spcBef>
                <a:spcPts val="800"/>
              </a:spcBef>
            </a:pPr>
            <a:r>
              <a:rPr kumimoji="1" lang="zh-CN" altLang="en-US" sz="1200" dirty="0"/>
              <a:t>指导教师：刘桂华教授</a:t>
            </a:r>
            <a:endParaRPr kumimoji="1" lang="en-US" altLang="zh-CN" sz="1200" dirty="0"/>
          </a:p>
          <a:p>
            <a:pPr>
              <a:spcBef>
                <a:spcPts val="800"/>
              </a:spcBef>
            </a:pPr>
            <a:r>
              <a:rPr kumimoji="1" lang="zh-CN" altLang="en-US" sz="1200" dirty="0"/>
              <a:t>团队成员：刘城、孙鑫、祝礼佳、林杰、</a:t>
            </a:r>
            <a:endParaRPr kumimoji="1" lang="en-US" altLang="zh-CN" sz="1200" dirty="0"/>
          </a:p>
          <a:p>
            <a:pPr>
              <a:spcBef>
                <a:spcPts val="800"/>
              </a:spcBef>
            </a:pPr>
            <a:r>
              <a:rPr kumimoji="1" lang="en-US" altLang="zh-CN" sz="1200" dirty="0"/>
              <a:t>                   </a:t>
            </a:r>
            <a:r>
              <a:rPr kumimoji="1" lang="zh-CN" altLang="en-US" sz="1200" dirty="0"/>
              <a:t>明洪宇、王康嘉、孙凌坤</a:t>
            </a:r>
            <a:endParaRPr kumimoji="1" lang="en-US" altLang="zh-CN" sz="1200" dirty="0"/>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0407"/>
            <a:ext cx="2973885" cy="1274522"/>
          </a:xfrm>
          <a:prstGeom prst="rect">
            <a:avLst/>
          </a:prstGeom>
        </p:spPr>
      </p:pic>
      <p:grpSp>
        <p:nvGrpSpPr>
          <p:cNvPr id="20" name="组合 21"/>
          <p:cNvGrpSpPr/>
          <p:nvPr/>
        </p:nvGrpSpPr>
        <p:grpSpPr>
          <a:xfrm>
            <a:off x="129966" y="2043080"/>
            <a:ext cx="6242828" cy="45719"/>
            <a:chOff x="342122" y="873500"/>
            <a:chExt cx="8304245" cy="37323"/>
          </a:xfrm>
        </p:grpSpPr>
        <p:cxnSp>
          <p:nvCxnSpPr>
            <p:cNvPr id="22" name="直接连接符 21"/>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8250" y="60818"/>
            <a:ext cx="1555750" cy="666750"/>
          </a:xfrm>
          <a:prstGeom prst="rect">
            <a:avLst/>
          </a:prstGeom>
        </p:spPr>
      </p:pic>
      <p:grpSp>
        <p:nvGrpSpPr>
          <p:cNvPr id="2" name="组合 21"/>
          <p:cNvGrpSpPr/>
          <p:nvPr/>
        </p:nvGrpSpPr>
        <p:grpSpPr>
          <a:xfrm>
            <a:off x="260348" y="705406"/>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400050" y="174352"/>
            <a:ext cx="7466822" cy="549716"/>
          </a:xfrm>
        </p:spPr>
        <p:txBody>
          <a:bodyPr>
            <a:noAutofit/>
          </a:bodyPr>
          <a:lstStyle/>
          <a:p>
            <a:pPr defTabSz="914400">
              <a:lnSpc>
                <a:spcPct val="125000"/>
              </a:lnSpc>
              <a:spcBef>
                <a:spcPts val="0"/>
              </a:spcBef>
              <a:buClr>
                <a:srgbClr val="6F1B1B"/>
              </a:buClr>
              <a:defRPr/>
            </a:pPr>
            <a:r>
              <a:rPr lang="zh-CN" altLang="en-US" sz="2800" b="1" dirty="0">
                <a:latin typeface="Times New Roman" panose="02020603050405020304" pitchFamily="18" charset="0"/>
                <a:ea typeface="幼圆" panose="02010509060101010101" pitchFamily="49" charset="-122"/>
              </a:rPr>
              <a:t>更新迭代</a:t>
            </a:r>
            <a:r>
              <a:rPr lang="en-US" altLang="zh-CN" sz="2800" b="1" dirty="0">
                <a:solidFill>
                  <a:srgbClr val="FF0000"/>
                </a:solidFill>
                <a:latin typeface="Times New Roman" panose="02020603050405020304" pitchFamily="18" charset="0"/>
                <a:ea typeface="幼圆" panose="02010509060101010101" pitchFamily="49" charset="-122"/>
              </a:rPr>
              <a:t>5+</a:t>
            </a:r>
            <a:r>
              <a:rPr lang="zh-CN" altLang="en-US" sz="2800" b="1" dirty="0">
                <a:latin typeface="Times New Roman" panose="02020603050405020304" pitchFamily="18" charset="0"/>
                <a:ea typeface="幼圆" panose="02010509060101010101" pitchFamily="49" charset="-122"/>
              </a:rPr>
              <a:t>年</a:t>
            </a:r>
            <a:endParaRPr lang="en-US" altLang="zh-CN" sz="2800" b="1" dirty="0">
              <a:latin typeface="Times New Roman" panose="02020603050405020304" pitchFamily="18" charset="0"/>
              <a:ea typeface="幼圆" panose="02010509060101010101" pitchFamily="49" charset="-122"/>
            </a:endParaRPr>
          </a:p>
        </p:txBody>
      </p:sp>
      <p:sp>
        <p:nvSpPr>
          <p:cNvPr id="36" name="Rectangle 3"/>
          <p:cNvSpPr txBox="1">
            <a:spLocks noChangeArrowheads="1"/>
          </p:cNvSpPr>
          <p:nvPr/>
        </p:nvSpPr>
        <p:spPr>
          <a:xfrm>
            <a:off x="202422" y="874926"/>
            <a:ext cx="8229600" cy="420775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endParaRPr lang="en-US" altLang="zh-CN" sz="1400" b="1" dirty="0">
              <a:solidFill>
                <a:srgbClr val="0070C0"/>
              </a:solidFill>
              <a:latin typeface="幼圆" panose="02010509060101010101" pitchFamily="49" charset="-122"/>
              <a:ea typeface="幼圆" panose="02010509060101010101" pitchFamily="49" charset="-122"/>
            </a:endParaRPr>
          </a:p>
          <a:p>
            <a:pPr marL="514350" indent="-514350" defTabSz="914400">
              <a:lnSpc>
                <a:spcPct val="125000"/>
              </a:lnSpc>
              <a:spcBef>
                <a:spcPts val="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引入</a:t>
            </a:r>
            <a:r>
              <a:rPr lang="zh-CN" altLang="en-US" sz="2000" b="1" dirty="0">
                <a:solidFill>
                  <a:srgbClr val="FF0000"/>
                </a:solidFill>
                <a:latin typeface="幼圆" panose="02010509060101010101" pitchFamily="49" charset="-122"/>
                <a:ea typeface="幼圆" panose="02010509060101010101" pitchFamily="49" charset="-122"/>
              </a:rPr>
              <a:t>深度学习</a:t>
            </a:r>
            <a:r>
              <a:rPr lang="zh-CN" altLang="en-US" sz="2000" b="1" dirty="0">
                <a:latin typeface="幼圆" panose="02010509060101010101" pitchFamily="49" charset="-122"/>
                <a:ea typeface="幼圆" panose="02010509060101010101" pitchFamily="49" charset="-122"/>
              </a:rPr>
              <a:t>进行缺陷模型训练</a:t>
            </a:r>
            <a:endParaRPr lang="en-US" altLang="zh-CN" sz="2000" b="1" dirty="0">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r>
              <a:rPr lang="zh-CN" altLang="en-US" sz="2000" i="1" dirty="0"/>
              <a:t>双向性模型提取图像的纹理，图像级训练</a:t>
            </a:r>
            <a:endParaRPr lang="en-US" altLang="zh-CN" sz="2000" b="1" i="1" dirty="0">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目前，已从生产线采集</a:t>
            </a:r>
            <a:r>
              <a:rPr lang="en-US" altLang="zh-CN" sz="2400" b="1" dirty="0">
                <a:solidFill>
                  <a:srgbClr val="FF0000"/>
                </a:solidFill>
                <a:latin typeface="幼圆" panose="02010509060101010101" pitchFamily="49" charset="-122"/>
                <a:ea typeface="幼圆" panose="02010509060101010101" pitchFamily="49" charset="-122"/>
              </a:rPr>
              <a:t>200</a:t>
            </a:r>
            <a:r>
              <a:rPr lang="zh-CN" altLang="en-US" sz="2400" b="1" dirty="0">
                <a:solidFill>
                  <a:srgbClr val="FF0000"/>
                </a:solidFill>
                <a:latin typeface="幼圆" panose="02010509060101010101" pitchFamily="49" charset="-122"/>
                <a:ea typeface="幼圆" panose="02010509060101010101" pitchFamily="49" charset="-122"/>
              </a:rPr>
              <a:t>，</a:t>
            </a:r>
            <a:r>
              <a:rPr lang="en-US" altLang="zh-CN" sz="2400" b="1" dirty="0">
                <a:solidFill>
                  <a:srgbClr val="FF0000"/>
                </a:solidFill>
                <a:latin typeface="幼圆" panose="02010509060101010101" pitchFamily="49" charset="-122"/>
                <a:ea typeface="幼圆" panose="02010509060101010101" pitchFamily="49" charset="-122"/>
              </a:rPr>
              <a:t>000+</a:t>
            </a:r>
            <a:r>
              <a:rPr lang="zh-CN" altLang="en-US" sz="2000" b="1" dirty="0">
                <a:latin typeface="幼圆" panose="02010509060101010101" pitchFamily="49" charset="-122"/>
                <a:ea typeface="幼圆" panose="02010509060101010101" pitchFamily="49" charset="-122"/>
              </a:rPr>
              <a:t>张图</a:t>
            </a:r>
            <a:endParaRPr lang="en-US" altLang="zh-CN" sz="2000" b="1" dirty="0">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可分</a:t>
            </a:r>
            <a:r>
              <a:rPr lang="en-US" altLang="zh-CN" sz="2400" b="1" dirty="0">
                <a:solidFill>
                  <a:srgbClr val="FF0000"/>
                </a:solidFill>
                <a:latin typeface="幼圆" panose="02010509060101010101" pitchFamily="49" charset="-122"/>
                <a:ea typeface="幼圆" panose="02010509060101010101" pitchFamily="49" charset="-122"/>
              </a:rPr>
              <a:t>10+</a:t>
            </a:r>
            <a:r>
              <a:rPr lang="zh-CN" altLang="en-US" sz="2000" b="1" dirty="0">
                <a:latin typeface="幼圆" panose="02010509060101010101" pitchFamily="49" charset="-122"/>
                <a:ea typeface="幼圆" panose="02010509060101010101" pitchFamily="49" charset="-122"/>
              </a:rPr>
              <a:t>种缺陷类型</a:t>
            </a:r>
            <a:endParaRPr lang="en-US" altLang="zh-CN" sz="2000" b="1" dirty="0">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识别率已达</a:t>
            </a:r>
            <a:r>
              <a:rPr lang="en-US" altLang="zh-CN" sz="3600" b="1" dirty="0">
                <a:solidFill>
                  <a:srgbClr val="FF0000"/>
                </a:solidFill>
                <a:latin typeface="幼圆" panose="02010509060101010101" pitchFamily="49" charset="-122"/>
                <a:ea typeface="幼圆" panose="02010509060101010101" pitchFamily="49" charset="-122"/>
              </a:rPr>
              <a:t>99.5%</a:t>
            </a:r>
            <a:endParaRPr lang="en-US" altLang="zh-CN" sz="2000" b="1" dirty="0">
              <a:solidFill>
                <a:srgbClr val="FF0000"/>
              </a:solidFill>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检出率达到可</a:t>
            </a:r>
            <a:r>
              <a:rPr lang="zh-CN" altLang="en-US" sz="2000" b="1" dirty="0">
                <a:solidFill>
                  <a:srgbClr val="FF0000"/>
                </a:solidFill>
                <a:latin typeface="幼圆" panose="02010509060101010101" pitchFamily="49" charset="-122"/>
                <a:ea typeface="幼圆" panose="02010509060101010101" pitchFamily="49" charset="-122"/>
              </a:rPr>
              <a:t>替代人工肉眼</a:t>
            </a:r>
            <a:r>
              <a:rPr lang="zh-CN" altLang="en-US" sz="2000" b="1" dirty="0">
                <a:latin typeface="幼圆" panose="02010509060101010101" pitchFamily="49" charset="-122"/>
                <a:ea typeface="幼圆" panose="02010509060101010101" pitchFamily="49" charset="-122"/>
              </a:rPr>
              <a:t>识别</a:t>
            </a:r>
            <a:endParaRPr lang="en-US" altLang="zh-CN" sz="2000" b="1" dirty="0">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endParaRPr lang="en-US" altLang="zh-CN" sz="1400" dirty="0">
              <a:latin typeface="+mj-ea"/>
              <a:ea typeface="+mj-ea"/>
            </a:endParaRPr>
          </a:p>
        </p:txBody>
      </p:sp>
      <p:pic>
        <p:nvPicPr>
          <p:cNvPr id="5" name="图片 4">
            <a:extLst>
              <a:ext uri="{FF2B5EF4-FFF2-40B4-BE49-F238E27FC236}">
                <a16:creationId xmlns:a16="http://schemas.microsoft.com/office/drawing/2014/main" id="{8F58E033-DAD5-429A-9CB5-FE0090C7C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4707" y="3505888"/>
            <a:ext cx="4259293" cy="1637612"/>
          </a:xfrm>
          <a:prstGeom prst="rect">
            <a:avLst/>
          </a:prstGeom>
        </p:spPr>
      </p:pic>
      <p:pic>
        <p:nvPicPr>
          <p:cNvPr id="8" name="图片 7">
            <a:extLst>
              <a:ext uri="{FF2B5EF4-FFF2-40B4-BE49-F238E27FC236}">
                <a16:creationId xmlns:a16="http://schemas.microsoft.com/office/drawing/2014/main" id="{744449A9-C2EB-4B71-A94E-729B9D0DBC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5500" y="814104"/>
            <a:ext cx="3238500" cy="2428875"/>
          </a:xfrm>
          <a:prstGeom prst="rect">
            <a:avLst/>
          </a:prstGeom>
        </p:spPr>
      </p:pic>
    </p:spTree>
    <p:extLst>
      <p:ext uri="{BB962C8B-B14F-4D97-AF65-F5344CB8AC3E}">
        <p14:creationId xmlns:p14="http://schemas.microsoft.com/office/powerpoint/2010/main" val="4255180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5550" y="44901"/>
            <a:ext cx="1568450" cy="672193"/>
          </a:xfrm>
          <a:prstGeom prst="rect">
            <a:avLst/>
          </a:prstGeom>
        </p:spPr>
      </p:pic>
      <p:grpSp>
        <p:nvGrpSpPr>
          <p:cNvPr id="2" name="组合 21"/>
          <p:cNvGrpSpPr/>
          <p:nvPr/>
        </p:nvGrpSpPr>
        <p:grpSpPr>
          <a:xfrm>
            <a:off x="234949" y="698432"/>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488950" y="174352"/>
            <a:ext cx="7943072" cy="504532"/>
          </a:xfrm>
        </p:spPr>
        <p:txBody>
          <a:bodyPr>
            <a:noAutofit/>
          </a:bodyPr>
          <a:lstStyle/>
          <a:p>
            <a:pPr lvl="0" defTabSz="914400">
              <a:lnSpc>
                <a:spcPct val="125000"/>
              </a:lnSpc>
              <a:spcBef>
                <a:spcPts val="0"/>
              </a:spcBef>
              <a:buClr>
                <a:srgbClr val="6F1B1B"/>
              </a:buClr>
              <a:defRPr/>
            </a:pPr>
            <a:r>
              <a:rPr lang="zh-CN" altLang="en-US" sz="2800" b="1" dirty="0">
                <a:latin typeface="Times New Roman" panose="02020603050405020304" pitchFamily="18" charset="0"/>
                <a:ea typeface="幼圆" panose="02010509060101010101" pitchFamily="49" charset="-122"/>
              </a:rPr>
              <a:t>项目平台依托以及技术沉淀</a:t>
            </a:r>
            <a:r>
              <a:rPr lang="en-US" altLang="zh-CN" sz="2800" b="1" dirty="0">
                <a:latin typeface="Times New Roman" panose="02020603050405020304" pitchFamily="18" charset="0"/>
                <a:ea typeface="幼圆" panose="02010509060101010101" pitchFamily="49" charset="-122"/>
              </a:rPr>
              <a:t>——</a:t>
            </a:r>
            <a:r>
              <a:rPr lang="zh-CN" altLang="en-US" sz="2800" b="1" dirty="0">
                <a:latin typeface="Times New Roman" panose="02020603050405020304" pitchFamily="18" charset="0"/>
                <a:ea typeface="幼圆" panose="02010509060101010101" pitchFamily="49" charset="-122"/>
              </a:rPr>
              <a:t>实验室</a:t>
            </a:r>
            <a:endParaRPr lang="en-US" altLang="zh-CN" sz="2800" b="1" dirty="0">
              <a:latin typeface="Times New Roman" panose="02020603050405020304" pitchFamily="18" charset="0"/>
              <a:ea typeface="幼圆" panose="02010509060101010101" pitchFamily="49"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9050" y="773078"/>
            <a:ext cx="3839840" cy="2925767"/>
          </a:xfrm>
          <a:prstGeom prst="rect">
            <a:avLst/>
          </a:prstGeom>
        </p:spPr>
      </p:pic>
      <p:sp>
        <p:nvSpPr>
          <p:cNvPr id="6" name="文本框 5">
            <a:extLst>
              <a:ext uri="{FF2B5EF4-FFF2-40B4-BE49-F238E27FC236}">
                <a16:creationId xmlns:a16="http://schemas.microsoft.com/office/drawing/2014/main" id="{9E3D1167-1C50-4415-95E4-2D3B6C0434EB}"/>
              </a:ext>
            </a:extLst>
          </p:cNvPr>
          <p:cNvSpPr txBox="1"/>
          <p:nvPr/>
        </p:nvSpPr>
        <p:spPr>
          <a:xfrm>
            <a:off x="355600" y="3309351"/>
            <a:ext cx="5626100" cy="1659787"/>
          </a:xfrm>
          <a:prstGeom prst="rect">
            <a:avLst/>
          </a:prstGeom>
          <a:noFill/>
        </p:spPr>
        <p:txBody>
          <a:bodyPr wrap="square" rtlCol="0">
            <a:spAutoFit/>
          </a:bodyPr>
          <a:lstStyle/>
          <a:p>
            <a:r>
              <a:rPr lang="zh-CN" altLang="en-US" sz="1400" dirty="0"/>
              <a:t>研究室现有专职教师</a:t>
            </a:r>
            <a:r>
              <a:rPr lang="en-US" altLang="zh-CN" sz="1400" dirty="0"/>
              <a:t>15</a:t>
            </a:r>
            <a:r>
              <a:rPr lang="zh-CN" altLang="en-US" sz="1400" dirty="0"/>
              <a:t>人，其中教授</a:t>
            </a:r>
            <a:r>
              <a:rPr lang="en-US" altLang="zh-CN" sz="1400" dirty="0"/>
              <a:t>6</a:t>
            </a:r>
            <a:r>
              <a:rPr lang="zh-CN" altLang="en-US" sz="1400" dirty="0"/>
              <a:t>名、副教授</a:t>
            </a:r>
            <a:r>
              <a:rPr lang="en-US" altLang="zh-CN" sz="1400" dirty="0"/>
              <a:t>3</a:t>
            </a:r>
            <a:r>
              <a:rPr lang="zh-CN" altLang="en-US" sz="1400" dirty="0"/>
              <a:t>人，具有博士研究学历</a:t>
            </a:r>
            <a:r>
              <a:rPr lang="en-US" altLang="zh-CN" sz="1400" dirty="0"/>
              <a:t>10</a:t>
            </a:r>
            <a:r>
              <a:rPr lang="zh-CN" altLang="en-US" sz="1400" dirty="0"/>
              <a:t>人，硕士研究生导师</a:t>
            </a:r>
            <a:r>
              <a:rPr lang="en-US" altLang="zh-CN" sz="1400" dirty="0"/>
              <a:t>9</a:t>
            </a:r>
            <a:r>
              <a:rPr lang="zh-CN" altLang="en-US" sz="1400" dirty="0"/>
              <a:t>人。</a:t>
            </a:r>
          </a:p>
          <a:p>
            <a:r>
              <a:rPr lang="zh-CN" altLang="en-US" sz="1400" dirty="0"/>
              <a:t>以机器人、人工智能、智能制造、军民融合等国家战略为指导，结合西南科技大学和区域内多家科研院所在特殊环境监测、预警、事故应急、机器人技术、核工程等方面的研究基础和条件，着重解决特殊环境监测、预警与事故应急机器人共性关键技术及其在区域、行业推广应用中的工程化、产业化问题。</a:t>
            </a:r>
          </a:p>
        </p:txBody>
      </p:sp>
    </p:spTree>
    <p:extLst>
      <p:ext uri="{BB962C8B-B14F-4D97-AF65-F5344CB8AC3E}">
        <p14:creationId xmlns:p14="http://schemas.microsoft.com/office/powerpoint/2010/main" val="313958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5550" y="44901"/>
            <a:ext cx="1568450" cy="672193"/>
          </a:xfrm>
          <a:prstGeom prst="rect">
            <a:avLst/>
          </a:prstGeom>
        </p:spPr>
      </p:pic>
      <p:grpSp>
        <p:nvGrpSpPr>
          <p:cNvPr id="2" name="组合 21"/>
          <p:cNvGrpSpPr/>
          <p:nvPr/>
        </p:nvGrpSpPr>
        <p:grpSpPr>
          <a:xfrm>
            <a:off x="234949" y="698432"/>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488950" y="174352"/>
            <a:ext cx="7943072" cy="504532"/>
          </a:xfrm>
        </p:spPr>
        <p:txBody>
          <a:bodyPr>
            <a:noAutofit/>
          </a:bodyPr>
          <a:lstStyle/>
          <a:p>
            <a:pPr lvl="0" defTabSz="914400">
              <a:lnSpc>
                <a:spcPct val="125000"/>
              </a:lnSpc>
              <a:spcBef>
                <a:spcPts val="0"/>
              </a:spcBef>
              <a:buClr>
                <a:srgbClr val="6F1B1B"/>
              </a:buClr>
              <a:defRPr/>
            </a:pPr>
            <a:r>
              <a:rPr lang="zh-CN" altLang="en-US" sz="2800" b="1" dirty="0">
                <a:latin typeface="Times New Roman" panose="02020603050405020304" pitchFamily="18" charset="0"/>
                <a:ea typeface="幼圆" panose="02010509060101010101" pitchFamily="49" charset="-122"/>
              </a:rPr>
              <a:t>项目平台依托以及技术沉淀</a:t>
            </a:r>
            <a:r>
              <a:rPr lang="en-US" altLang="zh-CN" sz="2800" b="1" dirty="0">
                <a:latin typeface="Times New Roman" panose="02020603050405020304" pitchFamily="18" charset="0"/>
                <a:ea typeface="幼圆" panose="02010509060101010101" pitchFamily="49" charset="-122"/>
              </a:rPr>
              <a:t>——</a:t>
            </a:r>
            <a:r>
              <a:rPr lang="zh-CN" altLang="en-US" sz="2800" b="1" dirty="0">
                <a:latin typeface="Times New Roman" panose="02020603050405020304" pitchFamily="18" charset="0"/>
                <a:ea typeface="幼圆" panose="02010509060101010101" pitchFamily="49" charset="-122"/>
              </a:rPr>
              <a:t>论文（部分）</a:t>
            </a:r>
            <a:endParaRPr lang="en-US" altLang="zh-CN" sz="2800" b="1" dirty="0">
              <a:latin typeface="Times New Roman" panose="02020603050405020304" pitchFamily="18" charset="0"/>
              <a:ea typeface="幼圆" panose="02010509060101010101" pitchFamily="49" charset="-122"/>
            </a:endParaRPr>
          </a:p>
        </p:txBody>
      </p:sp>
      <p:sp>
        <p:nvSpPr>
          <p:cNvPr id="36" name="Rectangle 3"/>
          <p:cNvSpPr txBox="1">
            <a:spLocks noChangeArrowheads="1"/>
          </p:cNvSpPr>
          <p:nvPr/>
        </p:nvSpPr>
        <p:spPr>
          <a:xfrm>
            <a:off x="234949" y="1047750"/>
            <a:ext cx="8304245" cy="3778424"/>
          </a:xfrm>
          <a:prstGeom prst="rect">
            <a:avLst/>
          </a:prstGeom>
        </p:spPr>
        <p:txBody>
          <a:bodyPr vert="horz" lIns="91440" tIns="45720" rIns="91440" bIns="45720" rtlCol="0">
            <a:normAutofit fontScale="25000" lnSpcReduction="2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defTabSz="914400">
              <a:lnSpc>
                <a:spcPct val="125000"/>
              </a:lnSpc>
              <a:spcBef>
                <a:spcPts val="0"/>
              </a:spcBef>
              <a:buClr>
                <a:srgbClr val="6F1B1B"/>
              </a:buClr>
              <a:buFont typeface="Wingdings" panose="05000000000000000000" pitchFamily="2" charset="2"/>
              <a:buChar char="p"/>
            </a:pPr>
            <a:r>
              <a:rPr lang="zh-CN" altLang="zh-CN" sz="6400" dirty="0">
                <a:latin typeface="仿宋" panose="02010609060101010101" pitchFamily="49" charset="-122"/>
                <a:ea typeface="仿宋" panose="02010609060101010101" pitchFamily="49" charset="-122"/>
                <a:sym typeface="+mn-ea"/>
              </a:rPr>
              <a:t>游斌相</a:t>
            </a:r>
            <a:r>
              <a:rPr lang="en-US" altLang="zh-CN" sz="6400" dirty="0">
                <a:latin typeface="仿宋" panose="02010609060101010101" pitchFamily="49" charset="-122"/>
                <a:ea typeface="仿宋" panose="02010609060101010101" pitchFamily="49" charset="-122"/>
                <a:sym typeface="+mn-ea"/>
              </a:rPr>
              <a:t>, </a:t>
            </a:r>
            <a:r>
              <a:rPr lang="zh-CN" altLang="zh-CN" sz="6400" dirty="0">
                <a:latin typeface="仿宋" panose="02010609060101010101" pitchFamily="49" charset="-122"/>
                <a:ea typeface="仿宋" panose="02010609060101010101" pitchFamily="49" charset="-122"/>
                <a:sym typeface="+mn-ea"/>
              </a:rPr>
              <a:t>刘桂华</a:t>
            </a:r>
            <a:r>
              <a:rPr lang="en-US" altLang="zh-CN" sz="6400" dirty="0">
                <a:latin typeface="仿宋" panose="02010609060101010101" pitchFamily="49" charset="-122"/>
                <a:ea typeface="仿宋" panose="02010609060101010101" pitchFamily="49" charset="-122"/>
                <a:sym typeface="+mn-ea"/>
              </a:rPr>
              <a:t>, </a:t>
            </a:r>
            <a:r>
              <a:rPr lang="zh-CN" altLang="zh-CN" sz="6400" dirty="0">
                <a:latin typeface="仿宋" panose="02010609060101010101" pitchFamily="49" charset="-122"/>
                <a:ea typeface="仿宋" panose="02010609060101010101" pitchFamily="49" charset="-122"/>
                <a:sym typeface="+mn-ea"/>
              </a:rPr>
              <a:t>王姮</a:t>
            </a:r>
            <a:r>
              <a:rPr lang="en-US" altLang="zh-CN" sz="6400" dirty="0">
                <a:latin typeface="仿宋" panose="02010609060101010101" pitchFamily="49" charset="-122"/>
                <a:ea typeface="仿宋" panose="02010609060101010101" pitchFamily="49" charset="-122"/>
                <a:sym typeface="+mn-ea"/>
              </a:rPr>
              <a:t>. </a:t>
            </a:r>
            <a:r>
              <a:rPr lang="zh-CN" altLang="zh-CN" sz="6400" dirty="0">
                <a:latin typeface="仿宋" panose="02010609060101010101" pitchFamily="49" charset="-122"/>
                <a:ea typeface="仿宋" panose="02010609060101010101" pitchFamily="49" charset="-122"/>
                <a:sym typeface="+mn-ea"/>
              </a:rPr>
              <a:t>基于小波变换的磁粉缺陷图像特征提取与检测</a:t>
            </a:r>
            <a:r>
              <a:rPr lang="en-US" altLang="zh-CN" sz="6400" dirty="0">
                <a:latin typeface="仿宋" panose="02010609060101010101" pitchFamily="49" charset="-122"/>
                <a:ea typeface="仿宋" panose="02010609060101010101" pitchFamily="49" charset="-122"/>
                <a:sym typeface="+mn-ea"/>
              </a:rPr>
              <a:t>[J]. </a:t>
            </a:r>
            <a:r>
              <a:rPr lang="zh-CN" altLang="zh-CN" sz="6400" dirty="0">
                <a:latin typeface="仿宋" panose="02010609060101010101" pitchFamily="49" charset="-122"/>
                <a:ea typeface="仿宋" panose="02010609060101010101" pitchFamily="49" charset="-122"/>
                <a:sym typeface="+mn-ea"/>
              </a:rPr>
              <a:t>自动化仪表</a:t>
            </a:r>
            <a:r>
              <a:rPr lang="en-US" altLang="zh-CN" sz="6400" dirty="0">
                <a:latin typeface="仿宋" panose="02010609060101010101" pitchFamily="49" charset="-122"/>
                <a:ea typeface="仿宋" panose="02010609060101010101" pitchFamily="49" charset="-122"/>
                <a:sym typeface="+mn-ea"/>
              </a:rPr>
              <a:t>, 2017, 38(12):89-93</a:t>
            </a:r>
          </a:p>
          <a:p>
            <a:pPr marL="285750" indent="-285750" defTabSz="914400">
              <a:lnSpc>
                <a:spcPct val="125000"/>
              </a:lnSpc>
              <a:spcBef>
                <a:spcPts val="0"/>
              </a:spcBef>
              <a:buClr>
                <a:srgbClr val="6F1B1B"/>
              </a:buClr>
              <a:buFont typeface="Wingdings" panose="05000000000000000000" pitchFamily="2" charset="2"/>
              <a:buChar char="p"/>
            </a:pPr>
            <a:r>
              <a:rPr lang="zh-CN" altLang="zh-CN" sz="6400" dirty="0">
                <a:latin typeface="仿宋" panose="02010609060101010101" pitchFamily="49" charset="-122"/>
                <a:ea typeface="仿宋" panose="02010609060101010101" pitchFamily="49" charset="-122"/>
                <a:sym typeface="+mn-ea"/>
              </a:rPr>
              <a:t>牛乾</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刘桂华</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康含玉</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磁粉探伤钢轴表面裂纹智能识别方法研究</a:t>
            </a:r>
            <a:r>
              <a:rPr lang="en-US" altLang="zh-CN" sz="6400" dirty="0">
                <a:latin typeface="仿宋" panose="02010609060101010101" pitchFamily="49" charset="-122"/>
                <a:ea typeface="仿宋" panose="02010609060101010101" pitchFamily="49" charset="-122"/>
                <a:sym typeface="+mn-ea"/>
              </a:rPr>
              <a:t>[J].</a:t>
            </a:r>
            <a:r>
              <a:rPr lang="zh-CN" altLang="zh-CN" sz="6400" dirty="0">
                <a:latin typeface="仿宋" panose="02010609060101010101" pitchFamily="49" charset="-122"/>
                <a:ea typeface="仿宋" panose="02010609060101010101" pitchFamily="49" charset="-122"/>
                <a:sym typeface="+mn-ea"/>
              </a:rPr>
              <a:t>自动化仪表</a:t>
            </a:r>
            <a:r>
              <a:rPr lang="en-US" altLang="zh-CN" sz="6400" dirty="0">
                <a:latin typeface="仿宋" panose="02010609060101010101" pitchFamily="49" charset="-122"/>
                <a:ea typeface="仿宋" panose="02010609060101010101" pitchFamily="49" charset="-122"/>
                <a:sym typeface="+mn-ea"/>
              </a:rPr>
              <a:t>,2018,39(3):55-59</a:t>
            </a:r>
          </a:p>
          <a:p>
            <a:pPr marL="285750" indent="-285750" defTabSz="914400">
              <a:lnSpc>
                <a:spcPct val="125000"/>
              </a:lnSpc>
              <a:spcBef>
                <a:spcPts val="0"/>
              </a:spcBef>
              <a:buClr>
                <a:srgbClr val="6F1B1B"/>
              </a:buClr>
              <a:buFont typeface="Wingdings" panose="05000000000000000000" pitchFamily="2" charset="2"/>
              <a:buChar char="p"/>
            </a:pPr>
            <a:r>
              <a:rPr lang="zh-CN" altLang="zh-CN" sz="6400" dirty="0">
                <a:latin typeface="仿宋" panose="02010609060101010101" pitchFamily="49" charset="-122"/>
                <a:ea typeface="仿宋" panose="02010609060101010101" pitchFamily="49" charset="-122"/>
                <a:sym typeface="+mn-ea"/>
              </a:rPr>
              <a:t>王姮</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卜燕</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张华</a:t>
            </a:r>
            <a:r>
              <a:rPr lang="en-US" altLang="zh-CN" sz="6400" dirty="0">
                <a:latin typeface="仿宋" panose="02010609060101010101" pitchFamily="49" charset="-122"/>
                <a:ea typeface="仿宋" panose="02010609060101010101" pitchFamily="49" charset="-122"/>
                <a:sym typeface="+mn-ea"/>
              </a:rPr>
              <a:t>. </a:t>
            </a:r>
            <a:r>
              <a:rPr lang="zh-CN" altLang="zh-CN" sz="6400" dirty="0">
                <a:latin typeface="仿宋" panose="02010609060101010101" pitchFamily="49" charset="-122"/>
                <a:ea typeface="仿宋" panose="02010609060101010101" pitchFamily="49" charset="-122"/>
                <a:sym typeface="+mn-ea"/>
              </a:rPr>
              <a:t>基于分形维数的磁痕图像缺陷检测</a:t>
            </a:r>
            <a:r>
              <a:rPr lang="en-US" altLang="zh-CN" sz="6400" dirty="0">
                <a:latin typeface="仿宋" panose="02010609060101010101" pitchFamily="49" charset="-122"/>
                <a:ea typeface="仿宋" panose="02010609060101010101" pitchFamily="49" charset="-122"/>
                <a:sym typeface="+mn-ea"/>
              </a:rPr>
              <a:t>[J].</a:t>
            </a:r>
            <a:r>
              <a:rPr lang="zh-CN" altLang="zh-CN" sz="6400" dirty="0">
                <a:latin typeface="仿宋" panose="02010609060101010101" pitchFamily="49" charset="-122"/>
                <a:ea typeface="仿宋" panose="02010609060101010101" pitchFamily="49" charset="-122"/>
                <a:sym typeface="+mn-ea"/>
              </a:rPr>
              <a:t>计算机应用研究</a:t>
            </a:r>
            <a:r>
              <a:rPr lang="en-US" altLang="zh-CN" sz="6400" dirty="0">
                <a:latin typeface="仿宋" panose="02010609060101010101" pitchFamily="49" charset="-122"/>
                <a:ea typeface="仿宋" panose="02010609060101010101" pitchFamily="49" charset="-122"/>
                <a:sym typeface="+mn-ea"/>
              </a:rPr>
              <a:t>.2015,32(2).</a:t>
            </a:r>
            <a:endParaRPr lang="zh-CN" altLang="en-US" sz="6400" dirty="0">
              <a:latin typeface="仿宋" panose="02010609060101010101" pitchFamily="49" charset="-122"/>
              <a:ea typeface="仿宋" panose="02010609060101010101" pitchFamily="49" charset="-122"/>
              <a:sym typeface="+mn-ea"/>
            </a:endParaRPr>
          </a:p>
          <a:p>
            <a:pPr marL="285750" indent="-285750" defTabSz="914400">
              <a:lnSpc>
                <a:spcPct val="125000"/>
              </a:lnSpc>
              <a:spcBef>
                <a:spcPts val="0"/>
              </a:spcBef>
              <a:buClr>
                <a:srgbClr val="6F1B1B"/>
              </a:buClr>
              <a:buFont typeface="Wingdings" panose="05000000000000000000" pitchFamily="2" charset="2"/>
              <a:buChar char="p"/>
            </a:pPr>
            <a:r>
              <a:rPr lang="zh-CN" altLang="zh-CN" sz="6400" dirty="0">
                <a:latin typeface="仿宋" panose="02010609060101010101" pitchFamily="49" charset="-122"/>
                <a:ea typeface="仿宋" panose="02010609060101010101" pitchFamily="49" charset="-122"/>
                <a:sym typeface="+mn-ea"/>
              </a:rPr>
              <a:t>牛乾</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刘桂华</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康含玉</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一种基于智能机器视觉识别的工业探伤技术</a:t>
            </a:r>
            <a:r>
              <a:rPr lang="en-US" altLang="zh-CN" sz="6400" dirty="0">
                <a:latin typeface="仿宋" panose="02010609060101010101" pitchFamily="49" charset="-122"/>
                <a:ea typeface="仿宋" panose="02010609060101010101" pitchFamily="49" charset="-122"/>
                <a:sym typeface="+mn-ea"/>
              </a:rPr>
              <a:t>[J]. </a:t>
            </a:r>
            <a:r>
              <a:rPr lang="zh-CN" altLang="zh-CN" sz="6400" dirty="0">
                <a:latin typeface="仿宋" panose="02010609060101010101" pitchFamily="49" charset="-122"/>
                <a:ea typeface="仿宋" panose="02010609060101010101" pitchFamily="49" charset="-122"/>
                <a:sym typeface="+mn-ea"/>
              </a:rPr>
              <a:t>信息技术与网络安全</a:t>
            </a:r>
            <a:r>
              <a:rPr lang="en-US" altLang="zh-CN" sz="6400" dirty="0">
                <a:latin typeface="仿宋" panose="02010609060101010101" pitchFamily="49" charset="-122"/>
                <a:ea typeface="仿宋" panose="02010609060101010101" pitchFamily="49" charset="-122"/>
                <a:sym typeface="+mn-ea"/>
              </a:rPr>
              <a:t>,2018,37(2):81-84</a:t>
            </a:r>
          </a:p>
          <a:p>
            <a:pPr marL="285750" indent="-285750" defTabSz="914400">
              <a:lnSpc>
                <a:spcPct val="125000"/>
              </a:lnSpc>
              <a:spcBef>
                <a:spcPts val="0"/>
              </a:spcBef>
              <a:buClr>
                <a:srgbClr val="6F1B1B"/>
              </a:buClr>
              <a:buFont typeface="Wingdings" panose="05000000000000000000" pitchFamily="2" charset="2"/>
              <a:buChar char="p"/>
            </a:pPr>
            <a:r>
              <a:rPr lang="zh-CN" altLang="zh-CN" sz="6400" dirty="0">
                <a:latin typeface="仿宋" panose="02010609060101010101" pitchFamily="49" charset="-122"/>
                <a:ea typeface="仿宋" panose="02010609060101010101" pitchFamily="49" charset="-122"/>
                <a:sym typeface="+mn-ea"/>
              </a:rPr>
              <a:t>林果；刘桂华</a:t>
            </a:r>
            <a:r>
              <a:rPr lang="en-US" altLang="zh-CN" sz="6400" dirty="0">
                <a:latin typeface="仿宋" panose="02010609060101010101" pitchFamily="49" charset="-122"/>
                <a:ea typeface="仿宋" panose="02010609060101010101" pitchFamily="49" charset="-122"/>
                <a:sym typeface="+mn-ea"/>
              </a:rPr>
              <a:t>. </a:t>
            </a:r>
            <a:r>
              <a:rPr lang="zh-CN" altLang="zh-CN" sz="6400" dirty="0">
                <a:latin typeface="仿宋" panose="02010609060101010101" pitchFamily="49" charset="-122"/>
                <a:ea typeface="仿宋" panose="02010609060101010101" pitchFamily="49" charset="-122"/>
                <a:sym typeface="+mn-ea"/>
              </a:rPr>
              <a:t>基于主成分分析的荧光磁粉检测缺陷识别技术</a:t>
            </a:r>
            <a:r>
              <a:rPr lang="en-US" altLang="zh-CN" sz="6400" dirty="0">
                <a:latin typeface="仿宋" panose="02010609060101010101" pitchFamily="49" charset="-122"/>
                <a:ea typeface="仿宋" panose="02010609060101010101" pitchFamily="49" charset="-122"/>
                <a:sym typeface="+mn-ea"/>
              </a:rPr>
              <a:t>[J].</a:t>
            </a:r>
            <a:r>
              <a:rPr lang="zh-CN" altLang="zh-CN" sz="6400" dirty="0">
                <a:latin typeface="仿宋" panose="02010609060101010101" pitchFamily="49" charset="-122"/>
                <a:ea typeface="仿宋" panose="02010609060101010101" pitchFamily="49" charset="-122"/>
                <a:sym typeface="+mn-ea"/>
              </a:rPr>
              <a:t>微型机与应用</a:t>
            </a:r>
            <a:r>
              <a:rPr lang="en-US" altLang="zh-CN" sz="6400" dirty="0">
                <a:latin typeface="仿宋" panose="02010609060101010101" pitchFamily="49" charset="-122"/>
                <a:ea typeface="仿宋" panose="02010609060101010101" pitchFamily="49" charset="-122"/>
                <a:sym typeface="+mn-ea"/>
              </a:rPr>
              <a:t>.2016,35(1):85-87</a:t>
            </a:r>
            <a:endParaRPr lang="zh-CN" altLang="zh-CN" sz="6400" dirty="0">
              <a:latin typeface="仿宋" panose="02010609060101010101" pitchFamily="49" charset="-122"/>
              <a:ea typeface="仿宋" panose="02010609060101010101" pitchFamily="49" charset="-122"/>
              <a:sym typeface="+mn-ea"/>
            </a:endParaRPr>
          </a:p>
          <a:p>
            <a:pPr marL="285750" indent="-285750" defTabSz="914400">
              <a:lnSpc>
                <a:spcPct val="125000"/>
              </a:lnSpc>
              <a:spcBef>
                <a:spcPts val="0"/>
              </a:spcBef>
              <a:buClr>
                <a:srgbClr val="6F1B1B"/>
              </a:buClr>
              <a:buFont typeface="Wingdings" panose="05000000000000000000" pitchFamily="2" charset="2"/>
              <a:buChar char="p"/>
            </a:pPr>
            <a:r>
              <a:rPr lang="zh-CN" altLang="zh-CN" sz="6400" dirty="0">
                <a:latin typeface="仿宋" panose="02010609060101010101" pitchFamily="49" charset="-122"/>
                <a:ea typeface="仿宋" panose="02010609060101010101" pitchFamily="49" charset="-122"/>
                <a:sym typeface="+mn-ea"/>
              </a:rPr>
              <a:t>张静</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杨薛涛</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王姮</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卜燕</a:t>
            </a:r>
            <a:r>
              <a:rPr lang="en-US" altLang="zh-CN" sz="6400" dirty="0">
                <a:latin typeface="仿宋" panose="02010609060101010101" pitchFamily="49" charset="-122"/>
                <a:ea typeface="仿宋" panose="02010609060101010101" pitchFamily="49" charset="-122"/>
                <a:sym typeface="+mn-ea"/>
              </a:rPr>
              <a:t>. </a:t>
            </a:r>
            <a:r>
              <a:rPr lang="zh-CN" altLang="zh-CN" sz="6400" dirty="0">
                <a:latin typeface="仿宋" panose="02010609060101010101" pitchFamily="49" charset="-122"/>
                <a:ea typeface="仿宋" panose="02010609060101010101" pitchFamily="49" charset="-122"/>
                <a:sym typeface="+mn-ea"/>
              </a:rPr>
              <a:t>荧光磁粉探伤智能图像识别技术研究</a:t>
            </a:r>
            <a:r>
              <a:rPr lang="en-US" altLang="zh-CN" sz="6400" dirty="0">
                <a:latin typeface="仿宋" panose="02010609060101010101" pitchFamily="49" charset="-122"/>
                <a:ea typeface="仿宋" panose="02010609060101010101" pitchFamily="49" charset="-122"/>
                <a:sym typeface="+mn-ea"/>
              </a:rPr>
              <a:t>[J].</a:t>
            </a:r>
            <a:r>
              <a:rPr lang="zh-CN" altLang="zh-CN" sz="6400" dirty="0">
                <a:latin typeface="仿宋" panose="02010609060101010101" pitchFamily="49" charset="-122"/>
                <a:ea typeface="仿宋" panose="02010609060101010101" pitchFamily="49" charset="-122"/>
                <a:sym typeface="+mn-ea"/>
              </a:rPr>
              <a:t>西南科技大学学报</a:t>
            </a:r>
            <a:r>
              <a:rPr lang="en-US" altLang="zh-CN" sz="6400" dirty="0">
                <a:latin typeface="仿宋" panose="02010609060101010101" pitchFamily="49" charset="-122"/>
                <a:ea typeface="仿宋" panose="02010609060101010101" pitchFamily="49" charset="-122"/>
                <a:sym typeface="+mn-ea"/>
              </a:rPr>
              <a:t>.2014.29(2)</a:t>
            </a:r>
            <a:endParaRPr lang="zh-CN" altLang="en-US" sz="6400" dirty="0">
              <a:latin typeface="仿宋" panose="02010609060101010101" pitchFamily="49" charset="-122"/>
              <a:ea typeface="仿宋" panose="02010609060101010101" pitchFamily="49" charset="-122"/>
              <a:sym typeface="+mn-ea"/>
            </a:endParaRPr>
          </a:p>
          <a:p>
            <a:pPr marL="285750" indent="-285750" defTabSz="914400">
              <a:lnSpc>
                <a:spcPct val="125000"/>
              </a:lnSpc>
              <a:spcBef>
                <a:spcPts val="0"/>
              </a:spcBef>
              <a:buClr>
                <a:srgbClr val="6F1B1B"/>
              </a:buClr>
              <a:buFont typeface="Wingdings" panose="05000000000000000000" pitchFamily="2" charset="2"/>
              <a:buChar char="p"/>
            </a:pPr>
            <a:r>
              <a:rPr lang="zh-CN" altLang="zh-CN" sz="6400" dirty="0">
                <a:latin typeface="仿宋" panose="02010609060101010101" pitchFamily="49" charset="-122"/>
                <a:ea typeface="仿宋" panose="02010609060101010101" pitchFamily="49" charset="-122"/>
                <a:sym typeface="+mn-ea"/>
              </a:rPr>
              <a:t>初延亮</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肖宇峰</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刘桂华</a:t>
            </a:r>
            <a:r>
              <a:rPr lang="en-US" altLang="zh-CN" sz="6400" dirty="0">
                <a:latin typeface="仿宋" panose="02010609060101010101" pitchFamily="49" charset="-122"/>
                <a:ea typeface="仿宋" panose="02010609060101010101" pitchFamily="49" charset="-122"/>
                <a:sym typeface="+mn-ea"/>
              </a:rPr>
              <a:t>;</a:t>
            </a:r>
            <a:r>
              <a:rPr lang="zh-CN" altLang="zh-CN" sz="6400" dirty="0">
                <a:latin typeface="仿宋" panose="02010609060101010101" pitchFamily="49" charset="-122"/>
                <a:ea typeface="仿宋" panose="02010609060101010101" pitchFamily="49" charset="-122"/>
                <a:sym typeface="+mn-ea"/>
              </a:rPr>
              <a:t>张华；基于荧光磁粉图像的缺陷检测技术</a:t>
            </a:r>
            <a:r>
              <a:rPr lang="en-US" altLang="zh-CN" sz="6400" dirty="0">
                <a:latin typeface="仿宋" panose="02010609060101010101" pitchFamily="49" charset="-122"/>
                <a:ea typeface="仿宋" panose="02010609060101010101" pitchFamily="49" charset="-122"/>
                <a:sym typeface="+mn-ea"/>
              </a:rPr>
              <a:t>[J].</a:t>
            </a:r>
            <a:r>
              <a:rPr lang="zh-CN" altLang="zh-CN" sz="6400" dirty="0">
                <a:latin typeface="仿宋" panose="02010609060101010101" pitchFamily="49" charset="-122"/>
                <a:ea typeface="仿宋" panose="02010609060101010101" pitchFamily="49" charset="-122"/>
                <a:sym typeface="+mn-ea"/>
              </a:rPr>
              <a:t>微型机与应用</a:t>
            </a:r>
            <a:r>
              <a:rPr lang="en-US" altLang="zh-CN" sz="6400" dirty="0">
                <a:latin typeface="仿宋" panose="02010609060101010101" pitchFamily="49" charset="-122"/>
                <a:ea typeface="仿宋" panose="02010609060101010101" pitchFamily="49" charset="-122"/>
                <a:sym typeface="+mn-ea"/>
              </a:rPr>
              <a:t>.2014,33(20)</a:t>
            </a:r>
            <a:endParaRPr lang="zh-CN" altLang="en-US" sz="6400" dirty="0">
              <a:latin typeface="仿宋" panose="02010609060101010101" pitchFamily="49" charset="-122"/>
              <a:ea typeface="仿宋" panose="02010609060101010101" pitchFamily="49" charset="-122"/>
              <a:sym typeface="+mn-ea"/>
            </a:endParaRPr>
          </a:p>
          <a:p>
            <a:pPr marL="285750" indent="-285750" defTabSz="914400">
              <a:lnSpc>
                <a:spcPct val="125000"/>
              </a:lnSpc>
              <a:spcBef>
                <a:spcPts val="0"/>
              </a:spcBef>
              <a:buClr>
                <a:srgbClr val="6F1B1B"/>
              </a:buClr>
              <a:buFont typeface="Wingdings" panose="05000000000000000000" pitchFamily="2" charset="2"/>
              <a:buChar char="p"/>
            </a:pPr>
            <a:r>
              <a:rPr lang="zh-CN" altLang="zh-CN" sz="6400" dirty="0">
                <a:latin typeface="仿宋" panose="02010609060101010101" pitchFamily="49" charset="-122"/>
                <a:ea typeface="仿宋" panose="02010609060101010101" pitchFamily="49" charset="-122"/>
                <a:sym typeface="+mn-ea"/>
              </a:rPr>
              <a:t>陈林宇</a:t>
            </a:r>
            <a:r>
              <a:rPr lang="en-US" altLang="zh-CN" sz="6400" dirty="0">
                <a:latin typeface="仿宋" panose="02010609060101010101" pitchFamily="49" charset="-122"/>
                <a:ea typeface="仿宋" panose="02010609060101010101" pitchFamily="49" charset="-122"/>
                <a:sym typeface="+mn-ea"/>
              </a:rPr>
              <a:t>, </a:t>
            </a:r>
            <a:r>
              <a:rPr lang="zh-CN" altLang="zh-CN" sz="6400" dirty="0">
                <a:latin typeface="仿宋" panose="02010609060101010101" pitchFamily="49" charset="-122"/>
                <a:ea typeface="仿宋" panose="02010609060101010101" pitchFamily="49" charset="-122"/>
                <a:sym typeface="+mn-ea"/>
              </a:rPr>
              <a:t>刘桂华</a:t>
            </a:r>
            <a:r>
              <a:rPr lang="en-US" altLang="zh-CN" sz="6400" dirty="0">
                <a:latin typeface="仿宋" panose="02010609060101010101" pitchFamily="49" charset="-122"/>
                <a:ea typeface="仿宋" panose="02010609060101010101" pitchFamily="49" charset="-122"/>
                <a:sym typeface="+mn-ea"/>
              </a:rPr>
              <a:t>. </a:t>
            </a:r>
            <a:r>
              <a:rPr lang="zh-CN" altLang="zh-CN" sz="6400" dirty="0">
                <a:latin typeface="仿宋" panose="02010609060101010101" pitchFamily="49" charset="-122"/>
                <a:ea typeface="仿宋" panose="02010609060101010101" pitchFamily="49" charset="-122"/>
                <a:sym typeface="+mn-ea"/>
              </a:rPr>
              <a:t>基于磁粉探伤的轴承裂纹在线自动检测方法</a:t>
            </a:r>
            <a:r>
              <a:rPr lang="en-US" altLang="zh-CN" sz="6400" dirty="0">
                <a:latin typeface="仿宋" panose="02010609060101010101" pitchFamily="49" charset="-122"/>
                <a:ea typeface="仿宋" panose="02010609060101010101" pitchFamily="49" charset="-122"/>
                <a:sym typeface="+mn-ea"/>
              </a:rPr>
              <a:t>[J]. </a:t>
            </a:r>
            <a:r>
              <a:rPr lang="zh-CN" altLang="zh-CN" sz="6400" dirty="0">
                <a:latin typeface="仿宋" panose="02010609060101010101" pitchFamily="49" charset="-122"/>
                <a:ea typeface="仿宋" panose="02010609060101010101" pitchFamily="49" charset="-122"/>
                <a:sym typeface="+mn-ea"/>
              </a:rPr>
              <a:t>轴承</a:t>
            </a:r>
            <a:r>
              <a:rPr lang="en-US" altLang="zh-CN" sz="6400" dirty="0">
                <a:latin typeface="仿宋" panose="02010609060101010101" pitchFamily="49" charset="-122"/>
                <a:ea typeface="仿宋" panose="02010609060101010101" pitchFamily="49" charset="-122"/>
                <a:sym typeface="+mn-ea"/>
              </a:rPr>
              <a:t>, 2017, 448(03): 45-49, 55</a:t>
            </a:r>
          </a:p>
          <a:p>
            <a:pPr marL="285750" indent="-285750" defTabSz="914400">
              <a:lnSpc>
                <a:spcPct val="125000"/>
              </a:lnSpc>
              <a:spcBef>
                <a:spcPts val="0"/>
              </a:spcBef>
              <a:buClr>
                <a:srgbClr val="6F1B1B"/>
              </a:buClr>
              <a:buFont typeface="Wingdings" panose="05000000000000000000" pitchFamily="2" charset="2"/>
              <a:buChar char="p"/>
            </a:pPr>
            <a:endParaRPr lang="en-US" altLang="zh-CN" sz="4000" dirty="0">
              <a:latin typeface="仿宋" panose="02010609060101010101" pitchFamily="49" charset="-122"/>
              <a:ea typeface="仿宋" panose="02010609060101010101" pitchFamily="49" charset="-122"/>
              <a:sym typeface="+mn-ea"/>
            </a:endParaRPr>
          </a:p>
          <a:p>
            <a:pPr marL="857250" lvl="1" indent="-514350" defTabSz="914400">
              <a:lnSpc>
                <a:spcPct val="125000"/>
              </a:lnSpc>
              <a:spcBef>
                <a:spcPts val="0"/>
              </a:spcBef>
              <a:buClr>
                <a:srgbClr val="6F1B1B"/>
              </a:buClr>
            </a:pPr>
            <a:endParaRPr lang="en-US" altLang="zh-CN" sz="1600" dirty="0"/>
          </a:p>
          <a:p>
            <a:pPr marL="857250" lvl="1" indent="-514350" defTabSz="914400">
              <a:lnSpc>
                <a:spcPct val="125000"/>
              </a:lnSpc>
              <a:spcBef>
                <a:spcPts val="0"/>
              </a:spcBef>
              <a:buClr>
                <a:srgbClr val="6F1B1B"/>
              </a:buClr>
            </a:pPr>
            <a:endParaRPr lang="en-US" altLang="zh-CN" sz="1600" dirty="0">
              <a:latin typeface="+mj-ea"/>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5550" y="44901"/>
            <a:ext cx="1568450" cy="672193"/>
          </a:xfrm>
          <a:prstGeom prst="rect">
            <a:avLst/>
          </a:prstGeom>
        </p:spPr>
      </p:pic>
      <p:grpSp>
        <p:nvGrpSpPr>
          <p:cNvPr id="2" name="组合 21"/>
          <p:cNvGrpSpPr/>
          <p:nvPr/>
        </p:nvGrpSpPr>
        <p:grpSpPr>
          <a:xfrm>
            <a:off x="234949" y="698432"/>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488950" y="174352"/>
            <a:ext cx="7943072" cy="504532"/>
          </a:xfrm>
        </p:spPr>
        <p:txBody>
          <a:bodyPr>
            <a:noAutofit/>
          </a:bodyPr>
          <a:lstStyle/>
          <a:p>
            <a:pPr lvl="0" defTabSz="914400">
              <a:lnSpc>
                <a:spcPct val="125000"/>
              </a:lnSpc>
              <a:spcBef>
                <a:spcPts val="0"/>
              </a:spcBef>
              <a:buClr>
                <a:srgbClr val="6F1B1B"/>
              </a:buClr>
              <a:defRPr/>
            </a:pPr>
            <a:r>
              <a:rPr lang="zh-CN" altLang="en-US" sz="2800" b="1" dirty="0">
                <a:latin typeface="Times New Roman" panose="02020603050405020304" pitchFamily="18" charset="0"/>
                <a:ea typeface="幼圆" panose="02010509060101010101" pitchFamily="49" charset="-122"/>
              </a:rPr>
              <a:t>项目平台依托以及技术沉淀</a:t>
            </a:r>
            <a:r>
              <a:rPr lang="en-US" altLang="zh-CN" sz="2800" b="1" dirty="0">
                <a:latin typeface="Times New Roman" panose="02020603050405020304" pitchFamily="18" charset="0"/>
                <a:ea typeface="幼圆" panose="02010509060101010101" pitchFamily="49" charset="-122"/>
              </a:rPr>
              <a:t>——</a:t>
            </a:r>
            <a:r>
              <a:rPr lang="zh-CN" altLang="en-US" sz="2800" b="1" dirty="0">
                <a:latin typeface="Times New Roman" panose="02020603050405020304" pitchFamily="18" charset="0"/>
                <a:ea typeface="幼圆" panose="02010509060101010101" pitchFamily="49" charset="-122"/>
              </a:rPr>
              <a:t>专利（部分）</a:t>
            </a:r>
            <a:endParaRPr lang="en-US" altLang="zh-CN" sz="2800" b="1" dirty="0">
              <a:latin typeface="Times New Roman" panose="02020603050405020304" pitchFamily="18" charset="0"/>
              <a:ea typeface="幼圆" panose="02010509060101010101" pitchFamily="49" charset="-122"/>
            </a:endParaRPr>
          </a:p>
        </p:txBody>
      </p:sp>
      <p:sp>
        <p:nvSpPr>
          <p:cNvPr id="36" name="Rectangle 3"/>
          <p:cNvSpPr txBox="1">
            <a:spLocks noChangeArrowheads="1"/>
          </p:cNvSpPr>
          <p:nvPr/>
        </p:nvSpPr>
        <p:spPr>
          <a:xfrm>
            <a:off x="234949" y="1238250"/>
            <a:ext cx="8304245" cy="3587923"/>
          </a:xfrm>
          <a:prstGeom prst="rect">
            <a:avLst/>
          </a:prstGeom>
        </p:spPr>
        <p:txBody>
          <a:bodyPr vert="horz" lIns="91440" tIns="45720" rIns="91440" bIns="45720" rtlCol="0">
            <a:normAutofit fontScale="55000" lnSpcReduction="2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defTabSz="914400">
              <a:lnSpc>
                <a:spcPct val="125000"/>
              </a:lnSpc>
              <a:spcBef>
                <a:spcPts val="0"/>
              </a:spcBef>
              <a:buClr>
                <a:srgbClr val="6F1B1B"/>
              </a:buClr>
              <a:buFont typeface="Wingdings" panose="05000000000000000000" pitchFamily="2" charset="2"/>
              <a:buChar char="p"/>
            </a:pPr>
            <a:r>
              <a:rPr lang="zh-CN" altLang="zh-CN" sz="4000" dirty="0">
                <a:latin typeface="仿宋" panose="02010609060101010101" pitchFamily="49" charset="-122"/>
                <a:ea typeface="仿宋" panose="02010609060101010101" pitchFamily="49" charset="-122"/>
                <a:sym typeface="+mn-ea"/>
              </a:rPr>
              <a:t>刘桂华，牛乾，张华，一种基于</a:t>
            </a:r>
            <a:r>
              <a:rPr lang="en-US" altLang="zh-CN" sz="4000" dirty="0">
                <a:latin typeface="仿宋" panose="02010609060101010101" pitchFamily="49" charset="-122"/>
                <a:ea typeface="仿宋" panose="02010609060101010101" pitchFamily="49" charset="-122"/>
                <a:sym typeface="+mn-ea"/>
              </a:rPr>
              <a:t>Laws</a:t>
            </a:r>
            <a:r>
              <a:rPr lang="zh-CN" altLang="zh-CN" sz="4000" dirty="0">
                <a:latin typeface="仿宋" panose="02010609060101010101" pitchFamily="49" charset="-122"/>
                <a:ea typeface="仿宋" panose="02010609060101010101" pitchFamily="49" charset="-122"/>
                <a:sym typeface="+mn-ea"/>
              </a:rPr>
              <a:t>纹理滤波的荧光磁粉缺陷自动识别方法，发明专利，专利申请号</a:t>
            </a:r>
            <a:r>
              <a:rPr lang="en-US" altLang="zh-CN" sz="4000" dirty="0">
                <a:latin typeface="仿宋" panose="02010609060101010101" pitchFamily="49" charset="-122"/>
                <a:ea typeface="仿宋" panose="02010609060101010101" pitchFamily="49" charset="-122"/>
                <a:sym typeface="+mn-ea"/>
              </a:rPr>
              <a:t>: 201710117533.1</a:t>
            </a:r>
            <a:endParaRPr lang="en-US" altLang="zh-CN" sz="4000" dirty="0">
              <a:latin typeface="仿宋" panose="02010609060101010101" pitchFamily="49" charset="-122"/>
              <a:ea typeface="仿宋" panose="02010609060101010101" pitchFamily="49" charset="-122"/>
            </a:endParaRPr>
          </a:p>
          <a:p>
            <a:pPr marL="285750" indent="-285750" defTabSz="914400">
              <a:lnSpc>
                <a:spcPct val="125000"/>
              </a:lnSpc>
              <a:spcBef>
                <a:spcPts val="0"/>
              </a:spcBef>
              <a:buClr>
                <a:srgbClr val="6F1B1B"/>
              </a:buClr>
              <a:buFont typeface="Wingdings" panose="05000000000000000000" pitchFamily="2" charset="2"/>
              <a:buChar char="p"/>
            </a:pPr>
            <a:r>
              <a:rPr lang="zh-CN" altLang="zh-CN" sz="4000" dirty="0">
                <a:latin typeface="仿宋" panose="02010609060101010101" pitchFamily="49" charset="-122"/>
                <a:ea typeface="仿宋" panose="02010609060101010101" pitchFamily="49" charset="-122"/>
                <a:sym typeface="+mn-ea"/>
              </a:rPr>
              <a:t>刘桂华，杨康，张华，基于荧光磁粉的智能缺陷识别系统，发明专利，中国，专利申请号</a:t>
            </a:r>
            <a:r>
              <a:rPr lang="en-US" altLang="zh-CN" sz="4000" dirty="0">
                <a:latin typeface="仿宋" panose="02010609060101010101" pitchFamily="49" charset="-122"/>
                <a:ea typeface="仿宋" panose="02010609060101010101" pitchFamily="49" charset="-122"/>
                <a:sym typeface="+mn-ea"/>
              </a:rPr>
              <a:t>: 201710148628.X</a:t>
            </a:r>
          </a:p>
          <a:p>
            <a:pPr marL="285750" indent="-285750" defTabSz="914400">
              <a:lnSpc>
                <a:spcPct val="125000"/>
              </a:lnSpc>
              <a:spcBef>
                <a:spcPts val="0"/>
              </a:spcBef>
              <a:buClr>
                <a:srgbClr val="6F1B1B"/>
              </a:buClr>
              <a:buFont typeface="Wingdings" panose="05000000000000000000" pitchFamily="2" charset="2"/>
              <a:buChar char="p"/>
            </a:pPr>
            <a:r>
              <a:rPr lang="zh-CN" altLang="zh-CN" sz="4000" dirty="0">
                <a:latin typeface="仿宋" panose="02010609060101010101" pitchFamily="49" charset="-122"/>
                <a:ea typeface="仿宋" panose="02010609060101010101" pitchFamily="49" charset="-122"/>
                <a:sym typeface="+mn-ea"/>
              </a:rPr>
              <a:t>刘桂华，邓豪</a:t>
            </a:r>
            <a:r>
              <a:rPr lang="zh-CN" altLang="en-US" sz="4000" dirty="0">
                <a:latin typeface="仿宋" panose="02010609060101010101" pitchFamily="49" charset="-122"/>
                <a:ea typeface="仿宋" panose="02010609060101010101" pitchFamily="49" charset="-122"/>
                <a:sym typeface="+mn-ea"/>
              </a:rPr>
              <a:t>，张华等</a:t>
            </a:r>
            <a:r>
              <a:rPr lang="zh-CN" altLang="zh-CN" sz="4000" dirty="0">
                <a:latin typeface="仿宋" panose="02010609060101010101" pitchFamily="49" charset="-122"/>
                <a:ea typeface="仿宋" panose="02010609060101010101" pitchFamily="49" charset="-122"/>
                <a:sym typeface="+mn-ea"/>
              </a:rPr>
              <a:t>，全自动柱状铁磁性工件荧光磁粉无损检测系统 ，发明专利，专利申请号</a:t>
            </a:r>
            <a:r>
              <a:rPr lang="en-US" altLang="zh-CN" sz="4000" dirty="0">
                <a:latin typeface="仿宋" panose="02010609060101010101" pitchFamily="49" charset="-122"/>
                <a:ea typeface="仿宋" panose="02010609060101010101" pitchFamily="49" charset="-122"/>
                <a:sym typeface="+mn-ea"/>
              </a:rPr>
              <a:t>: 201710347731.7</a:t>
            </a:r>
            <a:endParaRPr lang="zh-CN" altLang="zh-CN" sz="4000" dirty="0">
              <a:latin typeface="仿宋" panose="02010609060101010101" pitchFamily="49" charset="-122"/>
              <a:ea typeface="仿宋" panose="02010609060101010101" pitchFamily="49" charset="-122"/>
              <a:sym typeface="+mn-ea"/>
            </a:endParaRPr>
          </a:p>
          <a:p>
            <a:pPr marL="285750" indent="-285750" defTabSz="914400">
              <a:lnSpc>
                <a:spcPct val="125000"/>
              </a:lnSpc>
              <a:spcBef>
                <a:spcPts val="0"/>
              </a:spcBef>
              <a:buClr>
                <a:srgbClr val="6F1B1B"/>
              </a:buClr>
              <a:buFont typeface="Wingdings" panose="05000000000000000000" pitchFamily="2" charset="2"/>
              <a:buChar char="p"/>
            </a:pPr>
            <a:r>
              <a:rPr lang="zh-CN" altLang="zh-CN" sz="4000" dirty="0">
                <a:latin typeface="仿宋" panose="02010609060101010101" pitchFamily="49" charset="-122"/>
                <a:ea typeface="仿宋" panose="02010609060101010101" pitchFamily="49" charset="-122"/>
                <a:sym typeface="+mn-ea"/>
              </a:rPr>
              <a:t>张华</a:t>
            </a:r>
            <a:r>
              <a:rPr lang="zh-CN" altLang="en-US" sz="4000" dirty="0">
                <a:latin typeface="仿宋" panose="02010609060101010101" pitchFamily="49" charset="-122"/>
                <a:ea typeface="仿宋" panose="02010609060101010101" pitchFamily="49" charset="-122"/>
                <a:sym typeface="+mn-ea"/>
              </a:rPr>
              <a:t>，</a:t>
            </a:r>
            <a:r>
              <a:rPr lang="en-US" altLang="zh-CN" sz="4000" dirty="0">
                <a:latin typeface="仿宋" panose="02010609060101010101" pitchFamily="49" charset="-122"/>
                <a:ea typeface="仿宋" panose="02010609060101010101" pitchFamily="49" charset="-122"/>
                <a:sym typeface="+mn-ea"/>
              </a:rPr>
              <a:t> </a:t>
            </a:r>
            <a:r>
              <a:rPr lang="zh-CN" altLang="zh-CN" sz="4000" dirty="0">
                <a:latin typeface="仿宋" panose="02010609060101010101" pitchFamily="49" charset="-122"/>
                <a:ea typeface="仿宋" panose="02010609060101010101" pitchFamily="49" charset="-122"/>
                <a:sym typeface="+mn-ea"/>
              </a:rPr>
              <a:t>李远江</a:t>
            </a:r>
            <a:r>
              <a:rPr lang="zh-CN" altLang="en-US" sz="4000" dirty="0">
                <a:latin typeface="仿宋" panose="02010609060101010101" pitchFamily="49" charset="-122"/>
                <a:ea typeface="仿宋" panose="02010609060101010101" pitchFamily="49" charset="-122"/>
                <a:sym typeface="+mn-ea"/>
              </a:rPr>
              <a:t>，</a:t>
            </a:r>
            <a:r>
              <a:rPr lang="zh-CN" altLang="zh-CN" sz="4000" dirty="0">
                <a:latin typeface="仿宋" panose="02010609060101010101" pitchFamily="49" charset="-122"/>
                <a:ea typeface="仿宋" panose="02010609060101010101" pitchFamily="49" charset="-122"/>
                <a:sym typeface="+mn-ea"/>
              </a:rPr>
              <a:t>陆鹏等</a:t>
            </a:r>
            <a:r>
              <a:rPr lang="zh-CN" altLang="en-US" sz="4000" dirty="0">
                <a:latin typeface="仿宋" panose="02010609060101010101" pitchFamily="49" charset="-122"/>
                <a:ea typeface="仿宋" panose="02010609060101010101" pitchFamily="49" charset="-122"/>
                <a:sym typeface="+mn-ea"/>
              </a:rPr>
              <a:t>一种磁粉检测缺陷自动识别方法及系统</a:t>
            </a:r>
            <a:r>
              <a:rPr lang="zh-CN" altLang="zh-CN" sz="4000" dirty="0">
                <a:latin typeface="仿宋" panose="02010609060101010101" pitchFamily="49" charset="-122"/>
                <a:ea typeface="仿宋" panose="02010609060101010101" pitchFamily="49" charset="-122"/>
                <a:sym typeface="+mn-ea"/>
              </a:rPr>
              <a:t>，发明专利，</a:t>
            </a:r>
            <a:r>
              <a:rPr lang="en-US" altLang="zh-CN" sz="4000" dirty="0">
                <a:latin typeface="仿宋" panose="02010609060101010101" pitchFamily="49" charset="-122"/>
                <a:ea typeface="仿宋" panose="02010609060101010101" pitchFamily="49" charset="-122"/>
                <a:sym typeface="+mn-ea"/>
              </a:rPr>
              <a:t>  </a:t>
            </a:r>
            <a:r>
              <a:rPr lang="zh-CN" altLang="en-US" sz="4000" dirty="0">
                <a:latin typeface="仿宋" panose="02010609060101010101" pitchFamily="49" charset="-122"/>
                <a:ea typeface="仿宋" panose="02010609060101010101" pitchFamily="49" charset="-122"/>
                <a:sym typeface="+mn-ea"/>
              </a:rPr>
              <a:t>授权号：</a:t>
            </a:r>
            <a:r>
              <a:rPr lang="en-US" altLang="zh-CN" sz="4000" dirty="0">
                <a:latin typeface="仿宋" panose="02010609060101010101" pitchFamily="49" charset="-122"/>
                <a:ea typeface="仿宋" panose="02010609060101010101" pitchFamily="49" charset="-122"/>
                <a:sym typeface="+mn-ea"/>
              </a:rPr>
              <a:t>CN201410168454.X</a:t>
            </a:r>
            <a:endParaRPr lang="zh-CN" altLang="en-US" sz="4000" dirty="0">
              <a:latin typeface="仿宋" panose="02010609060101010101" pitchFamily="49" charset="-122"/>
              <a:ea typeface="仿宋" panose="02010609060101010101" pitchFamily="49" charset="-122"/>
              <a:sym typeface="+mn-ea"/>
            </a:endParaRPr>
          </a:p>
          <a:p>
            <a:pPr marL="0" indent="0" defTabSz="914400">
              <a:lnSpc>
                <a:spcPct val="125000"/>
              </a:lnSpc>
              <a:spcBef>
                <a:spcPts val="0"/>
              </a:spcBef>
              <a:buClr>
                <a:srgbClr val="6F1B1B"/>
              </a:buClr>
              <a:buNone/>
            </a:pPr>
            <a:r>
              <a:rPr lang="zh-CN" altLang="en-US" sz="1200" dirty="0">
                <a:latin typeface="华文宋体" panose="02010600040101010101" pitchFamily="2" charset="-122"/>
                <a:ea typeface="华文宋体" panose="02010600040101010101" pitchFamily="2" charset="-122"/>
              </a:rPr>
              <a:t> </a:t>
            </a:r>
            <a:endParaRPr lang="en-US" altLang="zh-CN" sz="1200" dirty="0">
              <a:latin typeface="华文宋体" panose="02010600040101010101" pitchFamily="2" charset="-122"/>
              <a:ea typeface="华文宋体" panose="02010600040101010101" pitchFamily="2" charset="-122"/>
            </a:endParaRPr>
          </a:p>
          <a:p>
            <a:pPr marL="857250" lvl="1" indent="-514350" defTabSz="914400">
              <a:lnSpc>
                <a:spcPct val="125000"/>
              </a:lnSpc>
              <a:spcBef>
                <a:spcPts val="0"/>
              </a:spcBef>
              <a:buClr>
                <a:srgbClr val="6F1B1B"/>
              </a:buClr>
            </a:pPr>
            <a:endParaRPr lang="en-US" altLang="zh-CN" sz="1600" dirty="0"/>
          </a:p>
          <a:p>
            <a:pPr marL="857250" lvl="1" indent="-514350" defTabSz="914400">
              <a:lnSpc>
                <a:spcPct val="125000"/>
              </a:lnSpc>
              <a:spcBef>
                <a:spcPts val="0"/>
              </a:spcBef>
              <a:buClr>
                <a:srgbClr val="6F1B1B"/>
              </a:buClr>
            </a:pPr>
            <a:endParaRPr lang="en-US" altLang="zh-CN" sz="1600" dirty="0">
              <a:latin typeface="+mj-ea"/>
              <a:ea typeface="+mj-ea"/>
            </a:endParaRPr>
          </a:p>
        </p:txBody>
      </p:sp>
    </p:spTree>
    <p:extLst>
      <p:ext uri="{BB962C8B-B14F-4D97-AF65-F5344CB8AC3E}">
        <p14:creationId xmlns:p14="http://schemas.microsoft.com/office/powerpoint/2010/main" val="341412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51580" y="1989941"/>
            <a:ext cx="4657586" cy="615553"/>
          </a:xfrm>
          <a:prstGeom prst="rect">
            <a:avLst/>
          </a:prstGeom>
          <a:noFill/>
        </p:spPr>
        <p:txBody>
          <a:bodyPr wrap="square" rtlCol="0">
            <a:spAutoFit/>
          </a:bodyPr>
          <a:lstStyle/>
          <a:p>
            <a:r>
              <a:rPr lang="zh-CN" altLang="en-US" sz="3400" b="1" dirty="0">
                <a:solidFill>
                  <a:srgbClr val="464646"/>
                </a:solidFill>
                <a:latin typeface="微软雅黑" panose="020B0503020204020204" charset="-122"/>
                <a:ea typeface="微软雅黑" panose="020B0503020204020204" charset="-122"/>
              </a:rPr>
              <a:t>请各位老师指正</a:t>
            </a:r>
          </a:p>
        </p:txBody>
      </p:sp>
      <p:sp>
        <p:nvSpPr>
          <p:cNvPr id="8" name="文本框 7"/>
          <p:cNvSpPr txBox="1"/>
          <p:nvPr/>
        </p:nvSpPr>
        <p:spPr>
          <a:xfrm>
            <a:off x="2846070" y="2571750"/>
            <a:ext cx="3451860" cy="396240"/>
          </a:xfrm>
          <a:prstGeom prst="rect">
            <a:avLst/>
          </a:prstGeom>
          <a:noFill/>
        </p:spPr>
        <p:txBody>
          <a:bodyPr wrap="square" rtlCol="0">
            <a:spAutoFit/>
          </a:bodyPr>
          <a:lstStyle/>
          <a:p>
            <a:r>
              <a:rPr lang="en-US" altLang="zh-CN" sz="2000" b="1" dirty="0">
                <a:solidFill>
                  <a:srgbClr val="464646"/>
                </a:solidFill>
                <a:latin typeface="Arial" panose="020B0604020202020204" pitchFamily="34" charset="0"/>
              </a:rPr>
              <a:t>Thanks for Listening</a:t>
            </a:r>
          </a:p>
        </p:txBody>
      </p:sp>
      <p:sp>
        <p:nvSpPr>
          <p:cNvPr id="10" name="文本框 9"/>
          <p:cNvSpPr txBox="1"/>
          <p:nvPr/>
        </p:nvSpPr>
        <p:spPr>
          <a:xfrm rot="840000">
            <a:off x="5692123" y="1906994"/>
            <a:ext cx="1895475" cy="1397000"/>
          </a:xfrm>
          <a:prstGeom prst="rect">
            <a:avLst/>
          </a:prstGeom>
          <a:noFill/>
        </p:spPr>
        <p:txBody>
          <a:bodyPr wrap="square" rtlCol="0">
            <a:spAutoFit/>
          </a:bodyPr>
          <a:lstStyle/>
          <a:p>
            <a:r>
              <a:rPr lang="zh-CN" altLang="en-US" sz="8000" b="1" dirty="0">
                <a:solidFill>
                  <a:srgbClr val="005BAC"/>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60" y="142875"/>
            <a:ext cx="2199640" cy="9427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1396" y="0"/>
            <a:ext cx="1572604" cy="673974"/>
          </a:xfrm>
          <a:prstGeom prst="rect">
            <a:avLst/>
          </a:prstGeom>
        </p:spPr>
      </p:pic>
      <p:sp>
        <p:nvSpPr>
          <p:cNvPr id="36" name="Rectangle 3"/>
          <p:cNvSpPr txBox="1">
            <a:spLocks noChangeArrowheads="1"/>
          </p:cNvSpPr>
          <p:nvPr/>
        </p:nvSpPr>
        <p:spPr>
          <a:xfrm>
            <a:off x="207149" y="673974"/>
            <a:ext cx="6079351" cy="4028803"/>
          </a:xfrm>
          <a:prstGeom prst="rect">
            <a:avLst/>
          </a:prstGeom>
        </p:spPr>
        <p:txBody>
          <a:bodyPr vert="horz" lIns="91440" tIns="45720" rIns="91440" bIns="45720" rtlCol="0">
            <a:normAutofit fontScale="850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171450" defTabSz="914400">
              <a:lnSpc>
                <a:spcPct val="125000"/>
              </a:lnSpc>
              <a:spcBef>
                <a:spcPts val="0"/>
              </a:spcBef>
              <a:buClr>
                <a:srgbClr val="6F1B1B"/>
              </a:buClr>
            </a:pPr>
            <a:endParaRPr lang="en-US" altLang="zh-CN" sz="1800" b="1" u="sng" dirty="0">
              <a:latin typeface="+mj-ea"/>
              <a:ea typeface="+mj-ea"/>
            </a:endParaRPr>
          </a:p>
          <a:p>
            <a:pPr indent="-171450" defTabSz="914400">
              <a:lnSpc>
                <a:spcPct val="125000"/>
              </a:lnSpc>
              <a:spcBef>
                <a:spcPts val="0"/>
              </a:spcBef>
              <a:buClr>
                <a:srgbClr val="6F1B1B"/>
              </a:buClr>
            </a:pPr>
            <a:r>
              <a:rPr lang="zh-CN" altLang="en-US" sz="1800" b="1" u="sng" dirty="0">
                <a:latin typeface="+mj-ea"/>
                <a:ea typeface="+mj-ea"/>
              </a:rPr>
              <a:t>制造业是国民经济的主体</a:t>
            </a:r>
            <a:r>
              <a:rPr lang="zh-CN" altLang="en-US" sz="1800" dirty="0">
                <a:latin typeface="+mj-ea"/>
                <a:ea typeface="+mj-ea"/>
              </a:rPr>
              <a:t>。正进行新一轮科技革命和产业变革，国际产业分工格局正在重塑。</a:t>
            </a:r>
            <a:endParaRPr lang="en-US" altLang="zh-CN" sz="1800" dirty="0">
              <a:latin typeface="+mj-ea"/>
              <a:ea typeface="+mj-ea"/>
            </a:endParaRPr>
          </a:p>
          <a:p>
            <a:pPr indent="-171450" defTabSz="914400">
              <a:lnSpc>
                <a:spcPct val="125000"/>
              </a:lnSpc>
              <a:spcBef>
                <a:spcPts val="0"/>
              </a:spcBef>
              <a:buClr>
                <a:srgbClr val="6F1B1B"/>
              </a:buClr>
            </a:pPr>
            <a:endParaRPr lang="zh-CN" altLang="en-US" sz="1800" dirty="0">
              <a:latin typeface="+mj-ea"/>
              <a:ea typeface="+mj-ea"/>
            </a:endParaRPr>
          </a:p>
          <a:p>
            <a:pPr indent="-171450" defTabSz="914400">
              <a:lnSpc>
                <a:spcPct val="125000"/>
              </a:lnSpc>
              <a:spcBef>
                <a:spcPts val="0"/>
              </a:spcBef>
              <a:buClr>
                <a:srgbClr val="6F1B1B"/>
              </a:buClr>
            </a:pPr>
            <a:r>
              <a:rPr lang="zh-CN" altLang="en-US" sz="1800" b="1" dirty="0">
                <a:latin typeface="+mj-ea"/>
                <a:ea typeface="+mj-ea"/>
              </a:rPr>
              <a:t>“中国制造</a:t>
            </a:r>
            <a:r>
              <a:rPr lang="en-US" altLang="zh-CN" sz="1800" b="1" dirty="0">
                <a:latin typeface="+mj-ea"/>
                <a:ea typeface="+mj-ea"/>
              </a:rPr>
              <a:t>2025”</a:t>
            </a:r>
            <a:r>
              <a:rPr lang="zh-CN" altLang="en-US" sz="1800" b="1" dirty="0">
                <a:latin typeface="+mj-ea"/>
                <a:ea typeface="+mj-ea"/>
              </a:rPr>
              <a:t> </a:t>
            </a:r>
            <a:r>
              <a:rPr lang="zh-CN" altLang="en-US" sz="1800" dirty="0">
                <a:latin typeface="+mj-ea"/>
                <a:ea typeface="+mj-ea"/>
              </a:rPr>
              <a:t>：作出的全面提升中国制造业发展质量和水平的重大战略部署。</a:t>
            </a:r>
            <a:endParaRPr lang="en-US" altLang="zh-CN" sz="1800" dirty="0">
              <a:latin typeface="+mj-ea"/>
              <a:ea typeface="+mj-ea"/>
            </a:endParaRPr>
          </a:p>
          <a:p>
            <a:pPr indent="-171450" defTabSz="914400">
              <a:lnSpc>
                <a:spcPct val="125000"/>
              </a:lnSpc>
              <a:spcBef>
                <a:spcPts val="0"/>
              </a:spcBef>
              <a:buClr>
                <a:srgbClr val="6F1B1B"/>
              </a:buClr>
            </a:pPr>
            <a:endParaRPr lang="zh-CN" altLang="en-US" sz="1800" dirty="0">
              <a:latin typeface="+mj-ea"/>
              <a:ea typeface="+mj-ea"/>
            </a:endParaRPr>
          </a:p>
          <a:p>
            <a:pPr indent="-171450" defTabSz="914400">
              <a:lnSpc>
                <a:spcPct val="125000"/>
              </a:lnSpc>
              <a:spcBef>
                <a:spcPts val="0"/>
              </a:spcBef>
              <a:buClr>
                <a:srgbClr val="6F1B1B"/>
              </a:buClr>
            </a:pPr>
            <a:r>
              <a:rPr lang="en-US" altLang="zh-CN" sz="1800" b="1" dirty="0">
                <a:latin typeface="+mj-ea"/>
                <a:ea typeface="+mj-ea"/>
              </a:rPr>
              <a:t>《</a:t>
            </a:r>
            <a:r>
              <a:rPr lang="zh-CN" altLang="en-US" sz="1800" b="1" dirty="0">
                <a:latin typeface="+mj-ea"/>
                <a:ea typeface="+mj-ea"/>
              </a:rPr>
              <a:t>新一代人工智能发展规划</a:t>
            </a:r>
            <a:r>
              <a:rPr lang="en-US" altLang="zh-CN" sz="1800" b="1" dirty="0">
                <a:latin typeface="+mj-ea"/>
                <a:ea typeface="+mj-ea"/>
              </a:rPr>
              <a:t>》</a:t>
            </a:r>
            <a:r>
              <a:rPr lang="zh-CN" altLang="en-US" sz="1800" dirty="0">
                <a:latin typeface="+mj-ea"/>
                <a:ea typeface="+mj-ea"/>
              </a:rPr>
              <a:t>：到</a:t>
            </a:r>
            <a:r>
              <a:rPr lang="en-US" altLang="zh-CN" sz="1800" dirty="0">
                <a:latin typeface="+mj-ea"/>
                <a:ea typeface="+mj-ea"/>
              </a:rPr>
              <a:t>2030</a:t>
            </a:r>
            <a:r>
              <a:rPr lang="zh-CN" altLang="en-US" sz="1800" dirty="0">
                <a:latin typeface="+mj-ea"/>
                <a:ea typeface="+mj-ea"/>
              </a:rPr>
              <a:t>年，人工智能理论、技术与应用总体达到世界领先水平，成为世界主要人工智能创新中心。</a:t>
            </a:r>
            <a:endParaRPr lang="en-US" altLang="zh-CN" sz="1800" dirty="0">
              <a:latin typeface="+mj-ea"/>
              <a:ea typeface="+mj-ea"/>
            </a:endParaRPr>
          </a:p>
          <a:p>
            <a:pPr marL="0" indent="0" defTabSz="914400">
              <a:lnSpc>
                <a:spcPct val="125000"/>
              </a:lnSpc>
              <a:spcBef>
                <a:spcPts val="0"/>
              </a:spcBef>
              <a:buClr>
                <a:srgbClr val="6F1B1B"/>
              </a:buClr>
              <a:buNone/>
            </a:pPr>
            <a:endParaRPr lang="zh-CN" altLang="en-US" sz="1800" dirty="0">
              <a:solidFill>
                <a:srgbClr val="FFFF00"/>
              </a:solidFill>
              <a:latin typeface="+mj-ea"/>
              <a:ea typeface="+mj-ea"/>
            </a:endParaRPr>
          </a:p>
          <a:p>
            <a:pPr marL="0" indent="0" defTabSz="914400">
              <a:lnSpc>
                <a:spcPct val="125000"/>
              </a:lnSpc>
              <a:spcBef>
                <a:spcPts val="0"/>
              </a:spcBef>
              <a:buClr>
                <a:srgbClr val="6F1B1B"/>
              </a:buClr>
              <a:buNone/>
            </a:pPr>
            <a:r>
              <a:rPr lang="zh-CN" altLang="en-US" sz="1800" dirty="0">
                <a:solidFill>
                  <a:srgbClr val="C00000"/>
                </a:solidFill>
                <a:latin typeface="+mj-ea"/>
                <a:ea typeface="+mj-ea"/>
              </a:rPr>
              <a:t>“一项本来由人从事的工作，如果可以在</a:t>
            </a:r>
            <a:r>
              <a:rPr lang="en-US" altLang="zh-CN" sz="2800" dirty="0">
                <a:solidFill>
                  <a:srgbClr val="C00000"/>
                </a:solidFill>
                <a:latin typeface="+mj-ea"/>
                <a:ea typeface="+mj-ea"/>
              </a:rPr>
              <a:t>5</a:t>
            </a:r>
            <a:r>
              <a:rPr lang="zh-CN" altLang="en-US" sz="1800" dirty="0">
                <a:solidFill>
                  <a:srgbClr val="C00000"/>
                </a:solidFill>
                <a:latin typeface="+mj-ea"/>
                <a:ea typeface="+mj-ea"/>
              </a:rPr>
              <a:t>秒钟以内能对工作中需要思考和决策的问题作出相应的决定，那么，这项工作就有非常大的可能被人工智能全部或部分取代。”</a:t>
            </a:r>
          </a:p>
          <a:p>
            <a:pPr marL="342900" lvl="1" indent="0" defTabSz="914400">
              <a:lnSpc>
                <a:spcPct val="125000"/>
              </a:lnSpc>
              <a:spcBef>
                <a:spcPts val="0"/>
              </a:spcBef>
              <a:buClr>
                <a:srgbClr val="6F1B1B"/>
              </a:buClr>
              <a:buNone/>
            </a:pPr>
            <a:endParaRPr lang="en-US" altLang="zh-CN" sz="500" dirty="0">
              <a:latin typeface="+mj-ea"/>
              <a:ea typeface="+mj-ea"/>
            </a:endParaRPr>
          </a:p>
        </p:txBody>
      </p:sp>
      <p:pic>
        <p:nvPicPr>
          <p:cNvPr id="16" name="图片 15">
            <a:extLst>
              <a:ext uri="{FF2B5EF4-FFF2-40B4-BE49-F238E27FC236}">
                <a16:creationId xmlns:a16="http://schemas.microsoft.com/office/drawing/2014/main" id="{3A66242F-43B2-4F07-9DCB-3931A3532C5C}"/>
              </a:ext>
            </a:extLst>
          </p:cNvPr>
          <p:cNvPicPr>
            <a:picLocks noChangeAspect="1"/>
          </p:cNvPicPr>
          <p:nvPr/>
        </p:nvPicPr>
        <p:blipFill>
          <a:blip r:embed="rId4"/>
          <a:stretch>
            <a:fillRect/>
          </a:stretch>
        </p:blipFill>
        <p:spPr>
          <a:xfrm>
            <a:off x="6934201" y="2081213"/>
            <a:ext cx="1861920" cy="1119187"/>
          </a:xfrm>
          <a:prstGeom prst="rect">
            <a:avLst/>
          </a:prstGeom>
        </p:spPr>
      </p:pic>
      <p:pic>
        <p:nvPicPr>
          <p:cNvPr id="10" name="图片 9">
            <a:extLst>
              <a:ext uri="{FF2B5EF4-FFF2-40B4-BE49-F238E27FC236}">
                <a16:creationId xmlns:a16="http://schemas.microsoft.com/office/drawing/2014/main" id="{1836CD8A-6FCF-4104-800A-1CE0883D06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201" y="850485"/>
            <a:ext cx="1868199" cy="1193548"/>
          </a:xfrm>
          <a:prstGeom prst="rect">
            <a:avLst/>
          </a:prstGeom>
        </p:spPr>
      </p:pic>
      <p:pic>
        <p:nvPicPr>
          <p:cNvPr id="15" name="图片 14">
            <a:extLst>
              <a:ext uri="{FF2B5EF4-FFF2-40B4-BE49-F238E27FC236}">
                <a16:creationId xmlns:a16="http://schemas.microsoft.com/office/drawing/2014/main" id="{567CB24A-E575-459B-A682-9655B142D9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0863" y="3199198"/>
            <a:ext cx="1928596" cy="1199587"/>
          </a:xfrm>
          <a:prstGeom prst="rect">
            <a:avLst/>
          </a:prstGeom>
        </p:spPr>
      </p:pic>
    </p:spTree>
    <p:extLst>
      <p:ext uri="{BB962C8B-B14F-4D97-AF65-F5344CB8AC3E}">
        <p14:creationId xmlns:p14="http://schemas.microsoft.com/office/powerpoint/2010/main" val="3072884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1396" y="63058"/>
            <a:ext cx="1572604" cy="673974"/>
          </a:xfrm>
          <a:prstGeom prst="rect">
            <a:avLst/>
          </a:prstGeom>
        </p:spPr>
      </p:pic>
      <p:grpSp>
        <p:nvGrpSpPr>
          <p:cNvPr id="2" name="组合 21"/>
          <p:cNvGrpSpPr/>
          <p:nvPr/>
        </p:nvGrpSpPr>
        <p:grpSpPr>
          <a:xfrm>
            <a:off x="265920" y="699709"/>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265920" y="124061"/>
            <a:ext cx="7641894" cy="481062"/>
          </a:xfrm>
        </p:spPr>
        <p:txBody>
          <a:bodyPr>
            <a:noAutofit/>
          </a:bodyPr>
          <a:lstStyle/>
          <a:p>
            <a:pPr lvl="0" defTabSz="914400">
              <a:lnSpc>
                <a:spcPct val="125000"/>
              </a:lnSpc>
              <a:spcBef>
                <a:spcPts val="0"/>
              </a:spcBef>
              <a:buClr>
                <a:srgbClr val="6F1B1B"/>
              </a:buClr>
              <a:defRPr/>
            </a:pPr>
            <a:r>
              <a:rPr lang="en-US" altLang="zh-CN" sz="2800" b="1" dirty="0">
                <a:latin typeface="Times New Roman" panose="02020603050405020304" pitchFamily="18" charset="0"/>
                <a:ea typeface="幼圆" panose="02010509060101010101" pitchFamily="49" charset="-122"/>
              </a:rPr>
              <a:t>90%</a:t>
            </a:r>
            <a:r>
              <a:rPr lang="zh-CN" altLang="en-US" sz="2800" b="1" dirty="0">
                <a:latin typeface="Times New Roman" panose="02020603050405020304" pitchFamily="18" charset="0"/>
                <a:ea typeface="幼圆" panose="02010509060101010101" pitchFamily="49" charset="-122"/>
              </a:rPr>
              <a:t>的铁铸工件无损检测方案</a:t>
            </a:r>
            <a:endParaRPr lang="en-US" altLang="zh-CN" sz="2800" b="1" dirty="0">
              <a:latin typeface="Times New Roman" panose="02020603050405020304" pitchFamily="18" charset="0"/>
              <a:ea typeface="幼圆" panose="02010509060101010101" pitchFamily="49" charset="-122"/>
            </a:endParaRPr>
          </a:p>
        </p:txBody>
      </p:sp>
      <p:sp>
        <p:nvSpPr>
          <p:cNvPr id="36" name="Rectangle 3"/>
          <p:cNvSpPr txBox="1">
            <a:spLocks noChangeArrowheads="1"/>
          </p:cNvSpPr>
          <p:nvPr/>
        </p:nvSpPr>
        <p:spPr>
          <a:xfrm>
            <a:off x="207149" y="916954"/>
            <a:ext cx="8229600" cy="3785823"/>
          </a:xfrm>
          <a:prstGeom prst="rect">
            <a:avLst/>
          </a:prstGeom>
        </p:spPr>
        <p:txBody>
          <a:bodyPr vert="horz" lIns="91440" tIns="45720" rIns="91440" bIns="45720" rtlCol="0">
            <a:normAutofit fontScale="925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endParaRPr lang="en-US" altLang="zh-CN" sz="1400" dirty="0"/>
          </a:p>
          <a:p>
            <a:pPr marL="265113" indent="-265113" defTabSz="914400">
              <a:lnSpc>
                <a:spcPct val="125000"/>
              </a:lnSpc>
              <a:spcBef>
                <a:spcPts val="600"/>
              </a:spcBef>
              <a:spcAft>
                <a:spcPts val="1200"/>
              </a:spcAft>
              <a:buClr>
                <a:srgbClr val="6F1B1B"/>
              </a:buClr>
              <a:buFont typeface="Wingdings" panose="05000000000000000000" pitchFamily="2" charset="2"/>
              <a:buChar char="Ø"/>
            </a:pPr>
            <a:r>
              <a:rPr lang="zh-CN" altLang="en-US" sz="1400" dirty="0"/>
              <a:t>工业产品加工制造：工件表面产生缺陷，影响产品性能的发挥，可能因此留下安全隐患</a:t>
            </a:r>
            <a:endParaRPr lang="en-US" altLang="zh-CN" sz="1400" dirty="0"/>
          </a:p>
          <a:p>
            <a:pPr marL="285750" indent="-285750" defTabSz="914400">
              <a:lnSpc>
                <a:spcPct val="125000"/>
              </a:lnSpc>
              <a:spcBef>
                <a:spcPts val="600"/>
              </a:spcBef>
              <a:spcAft>
                <a:spcPts val="1200"/>
              </a:spcAft>
              <a:buClr>
                <a:srgbClr val="6F1B1B"/>
              </a:buClr>
              <a:buFont typeface="Wingdings" panose="05000000000000000000" pitchFamily="2" charset="2"/>
              <a:buChar char="Ø"/>
            </a:pPr>
            <a:r>
              <a:rPr lang="zh-CN" altLang="en-US" sz="1400" dirty="0"/>
              <a:t>传统检测：射线检测、渗透检测、磁粉检测、涡流检测和超声检测</a:t>
            </a:r>
            <a:endParaRPr lang="en-US" altLang="zh-CN" sz="1400" dirty="0"/>
          </a:p>
          <a:p>
            <a:pPr marL="265113" indent="-265113" defTabSz="914400">
              <a:lnSpc>
                <a:spcPct val="125000"/>
              </a:lnSpc>
              <a:spcBef>
                <a:spcPts val="600"/>
              </a:spcBef>
              <a:buClr>
                <a:srgbClr val="6F1B1B"/>
              </a:buClr>
              <a:buFont typeface="Wingdings" panose="05000000000000000000" pitchFamily="2" charset="2"/>
              <a:buChar char="Ø"/>
            </a:pPr>
            <a:r>
              <a:rPr lang="zh-CN" altLang="en-US" sz="2800" dirty="0">
                <a:solidFill>
                  <a:srgbClr val="FF0000"/>
                </a:solidFill>
              </a:rPr>
              <a:t>磁粉探伤</a:t>
            </a:r>
            <a:r>
              <a:rPr lang="zh-CN" altLang="en-US" sz="1400" dirty="0">
                <a:solidFill>
                  <a:srgbClr val="FF0000"/>
                </a:solidFill>
              </a:rPr>
              <a:t>：</a:t>
            </a:r>
            <a:r>
              <a:rPr lang="zh-CN" altLang="en-US" sz="1400" dirty="0"/>
              <a:t>使用最频繁、检测最有效、技术最成熟、铁铸工件</a:t>
            </a:r>
            <a:r>
              <a:rPr lang="en-US" altLang="zh-CN" sz="3000" dirty="0">
                <a:solidFill>
                  <a:srgbClr val="FF0000"/>
                </a:solidFill>
              </a:rPr>
              <a:t>90%</a:t>
            </a:r>
            <a:r>
              <a:rPr lang="zh-CN" altLang="en-US" sz="3000" dirty="0">
                <a:solidFill>
                  <a:srgbClr val="FF0000"/>
                </a:solidFill>
              </a:rPr>
              <a:t> </a:t>
            </a:r>
            <a:r>
              <a:rPr lang="en-US" altLang="zh-CN" sz="1400" dirty="0"/>
              <a:t>——</a:t>
            </a:r>
            <a:r>
              <a:rPr lang="zh-CN" altLang="en-US" sz="1400" dirty="0">
                <a:solidFill>
                  <a:srgbClr val="FF0000"/>
                </a:solidFill>
              </a:rPr>
              <a:t>辅以</a:t>
            </a:r>
            <a:r>
              <a:rPr lang="zh-CN" altLang="en-US" sz="1800" dirty="0">
                <a:solidFill>
                  <a:srgbClr val="FF0000"/>
                </a:solidFill>
              </a:rPr>
              <a:t>人工判断</a:t>
            </a:r>
            <a:endParaRPr lang="en-US" altLang="zh-CN" sz="1400" dirty="0">
              <a:solidFill>
                <a:srgbClr val="FF0000"/>
              </a:solidFill>
            </a:endParaRPr>
          </a:p>
          <a:p>
            <a:pPr marL="0" indent="0" defTabSz="914400">
              <a:lnSpc>
                <a:spcPct val="125000"/>
              </a:lnSpc>
              <a:spcBef>
                <a:spcPts val="600"/>
              </a:spcBef>
              <a:buClr>
                <a:srgbClr val="6F1B1B"/>
              </a:buClr>
              <a:buNone/>
            </a:pPr>
            <a:r>
              <a:rPr lang="en-US" altLang="zh-CN" sz="1400" dirty="0">
                <a:solidFill>
                  <a:srgbClr val="3366FF"/>
                </a:solidFill>
                <a:latin typeface="华文琥珀" panose="02010800040101010101" pitchFamily="2" charset="-122"/>
                <a:ea typeface="华文琥珀" panose="02010800040101010101" pitchFamily="2" charset="-122"/>
              </a:rPr>
              <a:t>       </a:t>
            </a:r>
            <a:r>
              <a:rPr lang="zh-CN" altLang="en-US" sz="1400" dirty="0"/>
              <a:t>应用：航天</a:t>
            </a:r>
            <a:r>
              <a:rPr lang="zh-CN" altLang="zh-CN" sz="1400" dirty="0"/>
              <a:t>、船舰、铁路、汽车、核能设备制造、油气管道</a:t>
            </a:r>
            <a:endParaRPr lang="en-US" altLang="zh-CN" sz="1400" dirty="0"/>
          </a:p>
          <a:p>
            <a:pPr marL="0" indent="0" defTabSz="914400">
              <a:lnSpc>
                <a:spcPct val="125000"/>
              </a:lnSpc>
              <a:spcBef>
                <a:spcPts val="600"/>
              </a:spcBef>
              <a:buClr>
                <a:srgbClr val="6F1B1B"/>
              </a:buClr>
              <a:buNone/>
            </a:pPr>
            <a:r>
              <a:rPr lang="en-US" altLang="zh-CN" sz="1400" dirty="0">
                <a:solidFill>
                  <a:srgbClr val="3366FF"/>
                </a:solidFill>
                <a:latin typeface="华文琥珀" panose="02010800040101010101" pitchFamily="2" charset="-122"/>
                <a:ea typeface="华文琥珀" panose="02010800040101010101" pitchFamily="2" charset="-122"/>
              </a:rPr>
              <a:t>       </a:t>
            </a:r>
            <a:r>
              <a:rPr lang="zh-CN" altLang="en-US" sz="1400" dirty="0"/>
              <a:t>优点：检测速度快、应用广泛、价格低廉 </a:t>
            </a:r>
            <a:endParaRPr lang="en-US" altLang="zh-CN" sz="1400" dirty="0"/>
          </a:p>
          <a:p>
            <a:pPr marL="0" indent="0" defTabSz="914400">
              <a:lnSpc>
                <a:spcPct val="125000"/>
              </a:lnSpc>
              <a:spcBef>
                <a:spcPts val="600"/>
              </a:spcBef>
              <a:buClr>
                <a:srgbClr val="6F1B1B"/>
              </a:buClr>
              <a:buNone/>
            </a:pPr>
            <a:r>
              <a:rPr lang="en-US" altLang="zh-CN" sz="1400" dirty="0">
                <a:solidFill>
                  <a:srgbClr val="3366FF"/>
                </a:solidFill>
                <a:latin typeface="华文琥珀" panose="02010800040101010101" pitchFamily="2" charset="-122"/>
                <a:ea typeface="华文琥珀" panose="02010800040101010101" pitchFamily="2" charset="-122"/>
              </a:rPr>
              <a:t>       </a:t>
            </a:r>
            <a:r>
              <a:rPr lang="zh-CN" altLang="en-US" sz="1400" dirty="0"/>
              <a:t>缺点：暗室环境、</a:t>
            </a:r>
            <a:r>
              <a:rPr lang="zh-CN" altLang="en-US" sz="1800" u="sng" dirty="0">
                <a:solidFill>
                  <a:srgbClr val="FF0000"/>
                </a:solidFill>
              </a:rPr>
              <a:t>人工目检</a:t>
            </a:r>
            <a:r>
              <a:rPr lang="zh-CN" altLang="en-US" sz="1400" dirty="0"/>
              <a:t>、标准差异</a:t>
            </a:r>
            <a:endParaRPr lang="en-US" altLang="zh-CN" sz="1400" dirty="0"/>
          </a:p>
          <a:p>
            <a:pPr marL="0" indent="0" defTabSz="914400">
              <a:lnSpc>
                <a:spcPct val="125000"/>
              </a:lnSpc>
              <a:spcBef>
                <a:spcPts val="600"/>
              </a:spcBef>
              <a:buClr>
                <a:srgbClr val="6F1B1B"/>
              </a:buClr>
              <a:buNone/>
            </a:pPr>
            <a:endParaRPr lang="en-US" altLang="zh-CN" sz="1400" dirty="0"/>
          </a:p>
          <a:p>
            <a:pPr marL="0" indent="0" defTabSz="914400">
              <a:lnSpc>
                <a:spcPct val="125000"/>
              </a:lnSpc>
              <a:spcBef>
                <a:spcPts val="600"/>
              </a:spcBef>
              <a:buClr>
                <a:srgbClr val="6F1B1B"/>
              </a:buClr>
              <a:buNone/>
            </a:pPr>
            <a:r>
              <a:rPr lang="zh-CN" altLang="en-US" sz="1400" dirty="0"/>
              <a:t>人工自检影响因素：</a:t>
            </a:r>
            <a:r>
              <a:rPr lang="zh-CN" altLang="en-US" sz="1400" u="sng" dirty="0"/>
              <a:t>劳力成本、身体健康、质量效率等</a:t>
            </a:r>
          </a:p>
          <a:p>
            <a:pPr marL="342900" lvl="1" indent="0" defTabSz="914400">
              <a:lnSpc>
                <a:spcPct val="125000"/>
              </a:lnSpc>
              <a:spcBef>
                <a:spcPts val="0"/>
              </a:spcBef>
              <a:buClr>
                <a:srgbClr val="6F1B1B"/>
              </a:buClr>
              <a:buNone/>
            </a:pPr>
            <a:endParaRPr lang="en-US" altLang="zh-CN" sz="1100" dirty="0">
              <a:latin typeface="+mj-ea"/>
              <a:ea typeface="+mj-ea"/>
            </a:endParaRPr>
          </a:p>
        </p:txBody>
      </p:sp>
      <p:pic>
        <p:nvPicPr>
          <p:cNvPr id="5" name="图片 4">
            <a:extLst>
              <a:ext uri="{FF2B5EF4-FFF2-40B4-BE49-F238E27FC236}">
                <a16:creationId xmlns:a16="http://schemas.microsoft.com/office/drawing/2014/main" id="{1CC33DFC-7949-4136-90CF-6F292B821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324" y="2819401"/>
            <a:ext cx="3876675" cy="2324100"/>
          </a:xfrm>
          <a:prstGeom prst="rect">
            <a:avLst/>
          </a:prstGeom>
        </p:spPr>
      </p:pic>
    </p:spTree>
    <p:extLst>
      <p:ext uri="{BB962C8B-B14F-4D97-AF65-F5344CB8AC3E}">
        <p14:creationId xmlns:p14="http://schemas.microsoft.com/office/powerpoint/2010/main" val="2397123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1396" y="63058"/>
            <a:ext cx="1572604" cy="673974"/>
          </a:xfrm>
          <a:prstGeom prst="rect">
            <a:avLst/>
          </a:prstGeom>
        </p:spPr>
      </p:pic>
      <p:grpSp>
        <p:nvGrpSpPr>
          <p:cNvPr id="2" name="组合 21"/>
          <p:cNvGrpSpPr/>
          <p:nvPr/>
        </p:nvGrpSpPr>
        <p:grpSpPr>
          <a:xfrm>
            <a:off x="265920" y="699709"/>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371028" y="140853"/>
            <a:ext cx="7641894" cy="481062"/>
          </a:xfrm>
        </p:spPr>
        <p:txBody>
          <a:bodyPr>
            <a:noAutofit/>
          </a:bodyPr>
          <a:lstStyle/>
          <a:p>
            <a:pPr lvl="0" defTabSz="914400">
              <a:lnSpc>
                <a:spcPct val="125000"/>
              </a:lnSpc>
              <a:spcBef>
                <a:spcPts val="0"/>
              </a:spcBef>
              <a:buClr>
                <a:srgbClr val="6F1B1B"/>
              </a:buClr>
              <a:defRPr/>
            </a:pPr>
            <a:r>
              <a:rPr lang="zh-CN" altLang="en-US" sz="2800" b="1" dirty="0">
                <a:latin typeface="Times New Roman" panose="02020603050405020304" pitchFamily="18" charset="0"/>
                <a:ea typeface="幼圆" panose="02010509060101010101" pitchFamily="49" charset="-122"/>
              </a:rPr>
              <a:t>市场规模</a:t>
            </a:r>
            <a:endParaRPr lang="en-US" altLang="zh-CN" sz="2800" b="1" dirty="0">
              <a:latin typeface="Times New Roman" panose="02020603050405020304" pitchFamily="18" charset="0"/>
              <a:ea typeface="幼圆" panose="02010509060101010101" pitchFamily="49" charset="-122"/>
            </a:endParaRPr>
          </a:p>
        </p:txBody>
      </p:sp>
      <p:sp>
        <p:nvSpPr>
          <p:cNvPr id="36" name="Rectangle 3"/>
          <p:cNvSpPr txBox="1">
            <a:spLocks noChangeArrowheads="1"/>
          </p:cNvSpPr>
          <p:nvPr/>
        </p:nvSpPr>
        <p:spPr>
          <a:xfrm>
            <a:off x="1" y="916954"/>
            <a:ext cx="5600699" cy="3785823"/>
          </a:xfrm>
          <a:prstGeom prst="rect">
            <a:avLst/>
          </a:prstGeom>
        </p:spPr>
        <p:txBody>
          <a:bodyPr vert="horz" lIns="91440" tIns="45720" rIns="91440" bIns="45720" rtlCol="0">
            <a:normAutofit fontScale="925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endParaRPr lang="en-US" altLang="zh-CN" sz="1400" dirty="0"/>
          </a:p>
          <a:p>
            <a:pPr marL="628650" lvl="1" indent="-285750" defTabSz="914400">
              <a:lnSpc>
                <a:spcPct val="125000"/>
              </a:lnSpc>
              <a:spcBef>
                <a:spcPts val="0"/>
              </a:spcBef>
              <a:buClr>
                <a:srgbClr val="6F1B1B"/>
              </a:buClr>
            </a:pPr>
            <a:r>
              <a:rPr lang="zh-CN" altLang="en-US" dirty="0">
                <a:latin typeface="+mj-ea"/>
                <a:ea typeface="+mj-ea"/>
              </a:rPr>
              <a:t>全球无损检测市场规模预计将达到</a:t>
            </a:r>
            <a:r>
              <a:rPr lang="en-US" altLang="zh-CN" sz="2800" dirty="0">
                <a:latin typeface="+mj-ea"/>
                <a:ea typeface="+mj-ea"/>
              </a:rPr>
              <a:t>212</a:t>
            </a:r>
            <a:r>
              <a:rPr lang="zh-CN" altLang="en-US" dirty="0">
                <a:latin typeface="+mj-ea"/>
                <a:ea typeface="+mj-ea"/>
              </a:rPr>
              <a:t>亿美元</a:t>
            </a:r>
            <a:r>
              <a:rPr lang="en-US" altLang="zh-CN" dirty="0">
                <a:latin typeface="+mj-ea"/>
                <a:ea typeface="+mj-ea"/>
              </a:rPr>
              <a:t>,</a:t>
            </a:r>
            <a:r>
              <a:rPr lang="zh-CN" altLang="en-US" dirty="0">
                <a:latin typeface="+mj-ea"/>
                <a:ea typeface="+mj-ea"/>
              </a:rPr>
              <a:t>到</a:t>
            </a:r>
            <a:r>
              <a:rPr lang="en-US" altLang="zh-CN" dirty="0">
                <a:latin typeface="+mj-ea"/>
                <a:ea typeface="+mj-ea"/>
              </a:rPr>
              <a:t>2025</a:t>
            </a:r>
            <a:r>
              <a:rPr lang="zh-CN" altLang="en-US" dirty="0">
                <a:latin typeface="+mj-ea"/>
                <a:ea typeface="+mj-ea"/>
              </a:rPr>
              <a:t>年</a:t>
            </a:r>
            <a:r>
              <a:rPr lang="en-US" altLang="zh-CN" dirty="0">
                <a:latin typeface="+mj-ea"/>
                <a:ea typeface="+mj-ea"/>
              </a:rPr>
              <a:t>,</a:t>
            </a:r>
            <a:r>
              <a:rPr lang="zh-CN" altLang="en-US" dirty="0">
                <a:latin typeface="+mj-ea"/>
                <a:ea typeface="+mj-ea"/>
              </a:rPr>
              <a:t>发展预测期期间</a:t>
            </a:r>
            <a:r>
              <a:rPr lang="en-US" altLang="zh-CN" dirty="0">
                <a:latin typeface="+mj-ea"/>
                <a:ea typeface="+mj-ea"/>
              </a:rPr>
              <a:t>CAGR</a:t>
            </a:r>
            <a:r>
              <a:rPr lang="zh-CN" altLang="en-US" dirty="0">
                <a:latin typeface="+mj-ea"/>
                <a:ea typeface="+mj-ea"/>
              </a:rPr>
              <a:t>为</a:t>
            </a:r>
            <a:r>
              <a:rPr lang="en-US" altLang="zh-CN" sz="2800" dirty="0">
                <a:latin typeface="+mj-ea"/>
                <a:ea typeface="+mj-ea"/>
              </a:rPr>
              <a:t>6%</a:t>
            </a:r>
            <a:r>
              <a:rPr lang="zh-CN" altLang="en-US" dirty="0">
                <a:latin typeface="+mj-ea"/>
                <a:ea typeface="+mj-ea"/>
              </a:rPr>
              <a:t>。增加在发展中国家以及发达国家的制造业活动将促进市场增长预测期。</a:t>
            </a:r>
          </a:p>
          <a:p>
            <a:pPr marL="342900" lvl="1" indent="0" defTabSz="914400">
              <a:lnSpc>
                <a:spcPct val="125000"/>
              </a:lnSpc>
              <a:spcBef>
                <a:spcPts val="0"/>
              </a:spcBef>
              <a:buClr>
                <a:srgbClr val="6F1B1B"/>
              </a:buClr>
              <a:buNone/>
            </a:pPr>
            <a:endParaRPr lang="en-US" altLang="zh-CN" dirty="0">
              <a:latin typeface="+mj-ea"/>
              <a:ea typeface="+mj-ea"/>
            </a:endParaRPr>
          </a:p>
          <a:p>
            <a:pPr marL="628650" lvl="1" indent="-285750" defTabSz="914400">
              <a:lnSpc>
                <a:spcPct val="125000"/>
              </a:lnSpc>
              <a:spcBef>
                <a:spcPts val="0"/>
              </a:spcBef>
              <a:buClr>
                <a:srgbClr val="6F1B1B"/>
              </a:buClr>
            </a:pPr>
            <a:r>
              <a:rPr lang="en-US" altLang="zh-CN" dirty="0">
                <a:latin typeface="+mj-ea"/>
                <a:ea typeface="+mj-ea"/>
              </a:rPr>
              <a:t>2016</a:t>
            </a:r>
            <a:r>
              <a:rPr lang="zh-CN" altLang="en-US" dirty="0">
                <a:latin typeface="+mj-ea"/>
                <a:ea typeface="+mj-ea"/>
              </a:rPr>
              <a:t>年，全球无损检测</a:t>
            </a:r>
            <a:r>
              <a:rPr lang="en-US" altLang="zh-CN" dirty="0">
                <a:latin typeface="+mj-ea"/>
                <a:ea typeface="+mj-ea"/>
              </a:rPr>
              <a:t>(NDT)</a:t>
            </a:r>
            <a:r>
              <a:rPr lang="zh-CN" altLang="en-US" dirty="0">
                <a:latin typeface="+mj-ea"/>
                <a:ea typeface="+mj-ea"/>
              </a:rPr>
              <a:t>市场的估值为</a:t>
            </a:r>
            <a:r>
              <a:rPr lang="en-US" altLang="zh-CN" sz="2800" dirty="0">
                <a:latin typeface="+mj-ea"/>
                <a:ea typeface="+mj-ea"/>
              </a:rPr>
              <a:t>70.7</a:t>
            </a:r>
            <a:r>
              <a:rPr lang="zh-CN" altLang="en-US" dirty="0">
                <a:latin typeface="+mj-ea"/>
                <a:ea typeface="+mj-ea"/>
              </a:rPr>
              <a:t>亿美元，预计到</a:t>
            </a:r>
            <a:r>
              <a:rPr lang="en-US" altLang="zh-CN" dirty="0">
                <a:latin typeface="+mj-ea"/>
                <a:ea typeface="+mj-ea"/>
              </a:rPr>
              <a:t>2023</a:t>
            </a:r>
            <a:r>
              <a:rPr lang="zh-CN" altLang="en-US" dirty="0">
                <a:latin typeface="+mj-ea"/>
                <a:ea typeface="+mj-ea"/>
              </a:rPr>
              <a:t>年该市场将达</a:t>
            </a:r>
            <a:r>
              <a:rPr lang="en-US" altLang="zh-CN" sz="3000" dirty="0">
                <a:latin typeface="+mj-ea"/>
                <a:ea typeface="+mj-ea"/>
              </a:rPr>
              <a:t>120.6</a:t>
            </a:r>
            <a:r>
              <a:rPr lang="zh-CN" altLang="en-US" dirty="0">
                <a:latin typeface="+mj-ea"/>
                <a:ea typeface="+mj-ea"/>
              </a:rPr>
              <a:t>亿美元，</a:t>
            </a:r>
            <a:r>
              <a:rPr lang="en-US" altLang="zh-CN" dirty="0">
                <a:latin typeface="+mj-ea"/>
                <a:ea typeface="+mj-ea"/>
              </a:rPr>
              <a:t>2017</a:t>
            </a:r>
            <a:r>
              <a:rPr lang="zh-CN" altLang="en-US" dirty="0">
                <a:latin typeface="+mj-ea"/>
                <a:ea typeface="+mj-ea"/>
              </a:rPr>
              <a:t>年至</a:t>
            </a:r>
            <a:r>
              <a:rPr lang="en-US" altLang="zh-CN" dirty="0">
                <a:latin typeface="+mj-ea"/>
                <a:ea typeface="+mj-ea"/>
              </a:rPr>
              <a:t>2023</a:t>
            </a:r>
            <a:r>
              <a:rPr lang="zh-CN" altLang="en-US" dirty="0">
                <a:latin typeface="+mj-ea"/>
                <a:ea typeface="+mj-ea"/>
              </a:rPr>
              <a:t>年之间的复合年增长率为</a:t>
            </a:r>
            <a:r>
              <a:rPr lang="en-US" altLang="zh-CN" sz="3000" dirty="0">
                <a:latin typeface="+mj-ea"/>
                <a:ea typeface="+mj-ea"/>
              </a:rPr>
              <a:t>7.83%</a:t>
            </a:r>
            <a:r>
              <a:rPr lang="zh-CN" altLang="en-US" dirty="0">
                <a:latin typeface="+mj-ea"/>
                <a:ea typeface="+mj-ea"/>
              </a:rPr>
              <a:t>。</a:t>
            </a:r>
            <a:endParaRPr lang="en-US" altLang="zh-CN" dirty="0">
              <a:latin typeface="+mj-ea"/>
              <a:ea typeface="+mj-ea"/>
            </a:endParaRPr>
          </a:p>
        </p:txBody>
      </p:sp>
      <p:pic>
        <p:nvPicPr>
          <p:cNvPr id="6" name="图片 5">
            <a:extLst>
              <a:ext uri="{FF2B5EF4-FFF2-40B4-BE49-F238E27FC236}">
                <a16:creationId xmlns:a16="http://schemas.microsoft.com/office/drawing/2014/main" id="{E677BDC2-86D9-4E44-B4BD-18717C65BC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3878" y="1819278"/>
            <a:ext cx="3639594" cy="3639594"/>
          </a:xfrm>
          <a:prstGeom prst="rect">
            <a:avLst/>
          </a:prstGeom>
        </p:spPr>
      </p:pic>
    </p:spTree>
    <p:extLst>
      <p:ext uri="{BB962C8B-B14F-4D97-AF65-F5344CB8AC3E}">
        <p14:creationId xmlns:p14="http://schemas.microsoft.com/office/powerpoint/2010/main" val="154947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8250" y="60818"/>
            <a:ext cx="1555750" cy="666750"/>
          </a:xfrm>
          <a:prstGeom prst="rect">
            <a:avLst/>
          </a:prstGeom>
        </p:spPr>
      </p:pic>
      <p:grpSp>
        <p:nvGrpSpPr>
          <p:cNvPr id="2" name="组合 21"/>
          <p:cNvGrpSpPr/>
          <p:nvPr/>
        </p:nvGrpSpPr>
        <p:grpSpPr>
          <a:xfrm>
            <a:off x="260348" y="705406"/>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260348" y="82011"/>
            <a:ext cx="7466822" cy="549716"/>
          </a:xfrm>
        </p:spPr>
        <p:txBody>
          <a:bodyPr>
            <a:noAutofit/>
          </a:bodyPr>
          <a:lstStyle/>
          <a:p>
            <a:pPr lvl="0" defTabSz="914400">
              <a:lnSpc>
                <a:spcPct val="125000"/>
              </a:lnSpc>
              <a:spcBef>
                <a:spcPts val="0"/>
              </a:spcBef>
              <a:buClr>
                <a:srgbClr val="6F1B1B"/>
              </a:buClr>
              <a:defRPr/>
            </a:pPr>
            <a:r>
              <a:rPr lang="zh-CN" altLang="en-US" sz="2800" dirty="0">
                <a:latin typeface="+mj-ea"/>
              </a:rPr>
              <a:t>基于机器视觉的无损检测</a:t>
            </a:r>
            <a:endParaRPr lang="en-US" altLang="zh-CN" sz="2800" dirty="0">
              <a:latin typeface="+mj-ea"/>
            </a:endParaRPr>
          </a:p>
        </p:txBody>
      </p:sp>
      <p:sp>
        <p:nvSpPr>
          <p:cNvPr id="36" name="Rectangle 3"/>
          <p:cNvSpPr txBox="1">
            <a:spLocks noChangeArrowheads="1"/>
          </p:cNvSpPr>
          <p:nvPr/>
        </p:nvSpPr>
        <p:spPr>
          <a:xfrm>
            <a:off x="202422" y="874927"/>
            <a:ext cx="8229600" cy="4268574"/>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r>
              <a:rPr lang="zh-CN" altLang="en-US" sz="2000" dirty="0"/>
              <a:t>在现代</a:t>
            </a:r>
            <a:r>
              <a:rPr lang="en-US" altLang="zh-CN" sz="2000" dirty="0"/>
              <a:t>CCD</a:t>
            </a:r>
            <a:r>
              <a:rPr lang="zh-CN" altLang="en-US" sz="2000" dirty="0"/>
              <a:t>摄像机和光学扫描等相关技术水平发展的基础上发展起来，利用荧光磁粉成像实现全自动探测</a:t>
            </a:r>
            <a:r>
              <a:rPr lang="en-US" altLang="zh-CN" sz="2000" dirty="0"/>
              <a:t>,</a:t>
            </a:r>
            <a:r>
              <a:rPr lang="zh-CN" altLang="en-US" sz="2000" dirty="0"/>
              <a:t>代替人眼观察</a:t>
            </a:r>
            <a:endParaRPr lang="en-US" altLang="zh-CN" sz="2000" b="1" dirty="0">
              <a:solidFill>
                <a:srgbClr val="0070C0"/>
              </a:solidFill>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应用领域涉及到航空航天、铁路、船舰、汽车、油气管道、土木工程和生物医学等等。</a:t>
            </a:r>
            <a:endParaRPr lang="en-US" altLang="zh-CN" sz="2000" b="1" dirty="0">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实现了自动化、专业化和智能化金属工件的缺陷检测。</a:t>
            </a:r>
            <a:endParaRPr lang="en-US" altLang="zh-CN" sz="2000" b="1" dirty="0">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从根本上取代了人工检测，解决了人工作业环境卫生条件差对从检人员身体健康影响的问题。</a:t>
            </a:r>
            <a:endParaRPr lang="en-US" altLang="zh-CN" sz="2000" b="1" dirty="0">
              <a:latin typeface="幼圆" panose="02010509060101010101" pitchFamily="49" charset="-122"/>
              <a:ea typeface="幼圆" panose="02010509060101010101" pitchFamily="49" charset="-122"/>
            </a:endParaRPr>
          </a:p>
          <a:p>
            <a:pPr marL="514350" indent="-514350" defTabSz="914400">
              <a:lnSpc>
                <a:spcPct val="125000"/>
              </a:lnSpc>
              <a:spcBef>
                <a:spcPts val="120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改善了产品质量稳定性问题。</a:t>
            </a:r>
            <a:endParaRPr lang="en-US" altLang="zh-CN" sz="2000" dirty="0"/>
          </a:p>
          <a:p>
            <a:pPr marL="514350" indent="-514350" defTabSz="914400">
              <a:lnSpc>
                <a:spcPct val="125000"/>
              </a:lnSpc>
              <a:spcBef>
                <a:spcPts val="0"/>
              </a:spcBef>
              <a:buClr>
                <a:srgbClr val="6F1B1B"/>
              </a:buClr>
            </a:pPr>
            <a:endParaRPr lang="en-US" altLang="zh-CN" sz="1400" dirty="0">
              <a:latin typeface="+mj-ea"/>
              <a:ea typeface="+mj-ea"/>
            </a:endParaRPr>
          </a:p>
        </p:txBody>
      </p:sp>
    </p:spTree>
    <p:extLst>
      <p:ext uri="{BB962C8B-B14F-4D97-AF65-F5344CB8AC3E}">
        <p14:creationId xmlns:p14="http://schemas.microsoft.com/office/powerpoint/2010/main" val="304950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8250" y="60818"/>
            <a:ext cx="1555750" cy="666750"/>
          </a:xfrm>
          <a:prstGeom prst="rect">
            <a:avLst/>
          </a:prstGeom>
        </p:spPr>
      </p:pic>
      <p:grpSp>
        <p:nvGrpSpPr>
          <p:cNvPr id="2" name="组合 21"/>
          <p:cNvGrpSpPr/>
          <p:nvPr/>
        </p:nvGrpSpPr>
        <p:grpSpPr>
          <a:xfrm>
            <a:off x="260348" y="705406"/>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400050" y="174352"/>
            <a:ext cx="7466822" cy="549716"/>
          </a:xfrm>
        </p:spPr>
        <p:txBody>
          <a:bodyPr>
            <a:noAutofit/>
          </a:bodyPr>
          <a:lstStyle/>
          <a:p>
            <a:pPr defTabSz="914400">
              <a:lnSpc>
                <a:spcPct val="125000"/>
              </a:lnSpc>
              <a:spcBef>
                <a:spcPts val="0"/>
              </a:spcBef>
              <a:buClr>
                <a:srgbClr val="6F1B1B"/>
              </a:buClr>
              <a:defRPr/>
            </a:pPr>
            <a:r>
              <a:rPr lang="zh-CN" altLang="en-US" sz="2800" b="1" dirty="0">
                <a:latin typeface="Times New Roman" panose="02020603050405020304" pitchFamily="18" charset="0"/>
                <a:ea typeface="幼圆" panose="02010509060101010101" pitchFamily="49" charset="-122"/>
              </a:rPr>
              <a:t>识别方案</a:t>
            </a:r>
            <a:r>
              <a:rPr lang="en-US" altLang="zh-CN" sz="2800" b="1" dirty="0">
                <a:latin typeface="Times New Roman" panose="02020603050405020304" pitchFamily="18" charset="0"/>
                <a:ea typeface="幼圆" panose="02010509060101010101" pitchFamily="49" charset="-122"/>
              </a:rPr>
              <a:t>——</a:t>
            </a:r>
            <a:r>
              <a:rPr lang="zh-CN" altLang="en-US" sz="2800" b="1" dirty="0">
                <a:latin typeface="Times New Roman" panose="02020603050405020304" pitchFamily="18" charset="0"/>
                <a:ea typeface="幼圆" panose="02010509060101010101" pitchFamily="49" charset="-122"/>
              </a:rPr>
              <a:t>荧光磁粉探伤</a:t>
            </a:r>
            <a:endParaRPr lang="en-US" altLang="zh-CN" sz="2800" dirty="0">
              <a:latin typeface="+mj-ea"/>
            </a:endParaRPr>
          </a:p>
        </p:txBody>
      </p:sp>
      <p:sp>
        <p:nvSpPr>
          <p:cNvPr id="36" name="Rectangle 3"/>
          <p:cNvSpPr txBox="1">
            <a:spLocks noChangeArrowheads="1"/>
          </p:cNvSpPr>
          <p:nvPr/>
        </p:nvSpPr>
        <p:spPr>
          <a:xfrm>
            <a:off x="202422" y="874927"/>
            <a:ext cx="8229600" cy="4268574"/>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7188" indent="-357188" defTabSz="914400">
              <a:lnSpc>
                <a:spcPct val="125000"/>
              </a:lnSpc>
              <a:spcBef>
                <a:spcPts val="0"/>
              </a:spcBef>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磁痕显像原理</a:t>
            </a:r>
            <a:endParaRPr lang="en-US" altLang="zh-CN" sz="1400" b="1" dirty="0">
              <a:latin typeface="幼圆" panose="02010509060101010101" pitchFamily="49" charset="-122"/>
              <a:ea typeface="幼圆" panose="02010509060101010101" pitchFamily="49" charset="-122"/>
            </a:endParaRPr>
          </a:p>
          <a:p>
            <a:pPr marL="0" indent="0" defTabSz="914400">
              <a:lnSpc>
                <a:spcPct val="125000"/>
              </a:lnSpc>
              <a:spcBef>
                <a:spcPts val="0"/>
              </a:spcBef>
              <a:buClr>
                <a:srgbClr val="6F1B1B"/>
              </a:buClr>
              <a:buNone/>
            </a:pPr>
            <a:r>
              <a:rPr lang="zh-CN" altLang="en-US" sz="1400" dirty="0">
                <a:solidFill>
                  <a:srgbClr val="0070C0"/>
                </a:solidFill>
              </a:rPr>
              <a:t>      </a:t>
            </a:r>
            <a:r>
              <a:rPr lang="zh-CN" altLang="en-US" sz="1400" dirty="0"/>
              <a:t>当</a:t>
            </a:r>
            <a:r>
              <a:rPr lang="zh-CN" altLang="zh-CN" sz="1400" dirty="0"/>
              <a:t>缺陷处</a:t>
            </a:r>
            <a:r>
              <a:rPr lang="zh-CN" altLang="zh-CN" sz="1400" dirty="0">
                <a:solidFill>
                  <a:srgbClr val="FF0000"/>
                </a:solidFill>
              </a:rPr>
              <a:t>漏磁场</a:t>
            </a:r>
            <a:r>
              <a:rPr lang="zh-CN" altLang="en-US" sz="1400" dirty="0"/>
              <a:t>吸附</a:t>
            </a:r>
            <a:r>
              <a:rPr lang="zh-CN" altLang="en-US" sz="1400" dirty="0">
                <a:solidFill>
                  <a:srgbClr val="FF0000"/>
                </a:solidFill>
              </a:rPr>
              <a:t>荧光磁粉</a:t>
            </a:r>
            <a:r>
              <a:rPr lang="zh-CN" altLang="en-US" sz="1400" dirty="0"/>
              <a:t>，照射</a:t>
            </a:r>
            <a:r>
              <a:rPr lang="zh-CN" altLang="en-US" sz="1400" dirty="0">
                <a:solidFill>
                  <a:srgbClr val="FF0000"/>
                </a:solidFill>
              </a:rPr>
              <a:t>紫外线灯光</a:t>
            </a:r>
            <a:r>
              <a:rPr lang="zh-CN" altLang="en-US" sz="1400" dirty="0"/>
              <a:t>，显现</a:t>
            </a:r>
            <a:r>
              <a:rPr lang="zh-CN" altLang="en-US" sz="1400" dirty="0">
                <a:solidFill>
                  <a:srgbClr val="FF0000"/>
                </a:solidFill>
              </a:rPr>
              <a:t>黄绿色</a:t>
            </a:r>
            <a:r>
              <a:rPr lang="zh-CN" altLang="en-US" sz="1400" dirty="0"/>
              <a:t>磁痕。</a:t>
            </a:r>
            <a:endParaRPr lang="en-US" altLang="zh-CN" sz="1400" dirty="0"/>
          </a:p>
          <a:p>
            <a:pPr marL="0" indent="0" defTabSz="914400">
              <a:lnSpc>
                <a:spcPct val="125000"/>
              </a:lnSpc>
              <a:spcBef>
                <a:spcPts val="0"/>
              </a:spcBef>
              <a:buClr>
                <a:srgbClr val="6F1B1B"/>
              </a:buClr>
              <a:buNone/>
            </a:pPr>
            <a:endParaRPr lang="en-US" altLang="zh-CN" sz="1400" dirty="0"/>
          </a:p>
          <a:p>
            <a:pPr marL="0" indent="0" defTabSz="914400">
              <a:lnSpc>
                <a:spcPct val="125000"/>
              </a:lnSpc>
              <a:spcBef>
                <a:spcPts val="0"/>
              </a:spcBef>
              <a:buClr>
                <a:srgbClr val="6F1B1B"/>
              </a:buClr>
              <a:buNone/>
            </a:pPr>
            <a:endParaRPr lang="en-US" altLang="zh-CN" sz="1400" dirty="0"/>
          </a:p>
          <a:p>
            <a:pPr marL="0" indent="0" defTabSz="914400">
              <a:lnSpc>
                <a:spcPct val="125000"/>
              </a:lnSpc>
              <a:spcBef>
                <a:spcPts val="0"/>
              </a:spcBef>
              <a:buClr>
                <a:srgbClr val="6F1B1B"/>
              </a:buClr>
              <a:buNone/>
            </a:pPr>
            <a:endParaRPr lang="en-US" altLang="zh-CN" sz="1400" dirty="0"/>
          </a:p>
          <a:p>
            <a:pPr marL="0" indent="0" defTabSz="914400">
              <a:lnSpc>
                <a:spcPct val="125000"/>
              </a:lnSpc>
              <a:spcBef>
                <a:spcPts val="0"/>
              </a:spcBef>
              <a:buClr>
                <a:srgbClr val="6F1B1B"/>
              </a:buClr>
              <a:buNone/>
            </a:pPr>
            <a:endParaRPr lang="en-US" altLang="zh-CN" sz="1400" dirty="0"/>
          </a:p>
          <a:p>
            <a:pPr marL="0" indent="0" defTabSz="914400">
              <a:lnSpc>
                <a:spcPct val="125000"/>
              </a:lnSpc>
              <a:spcBef>
                <a:spcPts val="0"/>
              </a:spcBef>
              <a:buClr>
                <a:srgbClr val="6F1B1B"/>
              </a:buClr>
              <a:buNone/>
            </a:pPr>
            <a:endParaRPr lang="en-US" altLang="zh-CN" sz="1400" dirty="0"/>
          </a:p>
          <a:p>
            <a:pPr marL="0" indent="0" defTabSz="914400">
              <a:lnSpc>
                <a:spcPct val="125000"/>
              </a:lnSpc>
              <a:spcBef>
                <a:spcPts val="0"/>
              </a:spcBef>
              <a:buClr>
                <a:srgbClr val="6F1B1B"/>
              </a:buClr>
              <a:buNone/>
            </a:pPr>
            <a:endParaRPr lang="en-US" altLang="zh-CN" sz="1400" dirty="0"/>
          </a:p>
          <a:p>
            <a:pPr marL="0" indent="0" defTabSz="914400">
              <a:lnSpc>
                <a:spcPct val="125000"/>
              </a:lnSpc>
              <a:spcBef>
                <a:spcPts val="0"/>
              </a:spcBef>
              <a:buClr>
                <a:srgbClr val="6F1B1B"/>
              </a:buClr>
              <a:buNone/>
            </a:pPr>
            <a:endParaRPr lang="en-US" altLang="zh-CN" sz="1400" dirty="0"/>
          </a:p>
          <a:p>
            <a:pPr marL="0" indent="0" defTabSz="914400">
              <a:lnSpc>
                <a:spcPct val="125000"/>
              </a:lnSpc>
              <a:spcBef>
                <a:spcPts val="0"/>
              </a:spcBef>
              <a:buClr>
                <a:srgbClr val="6F1B1B"/>
              </a:buClr>
              <a:buNone/>
            </a:pPr>
            <a:endParaRPr lang="en-US" altLang="zh-CN" sz="1400" dirty="0"/>
          </a:p>
          <a:p>
            <a:pPr marL="0" indent="0" defTabSz="914400">
              <a:lnSpc>
                <a:spcPct val="125000"/>
              </a:lnSpc>
              <a:spcBef>
                <a:spcPts val="0"/>
              </a:spcBef>
              <a:buClr>
                <a:srgbClr val="6F1B1B"/>
              </a:buClr>
              <a:buNone/>
            </a:pPr>
            <a:endParaRPr lang="zh-CN" altLang="en-US" sz="1400" dirty="0"/>
          </a:p>
          <a:p>
            <a:pPr marL="0" indent="0" defTabSz="914400">
              <a:lnSpc>
                <a:spcPct val="125000"/>
              </a:lnSpc>
              <a:spcBef>
                <a:spcPts val="0"/>
              </a:spcBef>
              <a:buClr>
                <a:srgbClr val="6F1B1B"/>
              </a:buClr>
              <a:buNone/>
            </a:pPr>
            <a:endParaRPr lang="zh-CN" altLang="en-US" sz="1400" dirty="0"/>
          </a:p>
          <a:p>
            <a:pPr marL="0" indent="0" defTabSz="914400">
              <a:lnSpc>
                <a:spcPct val="125000"/>
              </a:lnSpc>
              <a:spcBef>
                <a:spcPts val="0"/>
              </a:spcBef>
              <a:buClr>
                <a:srgbClr val="6F1B1B"/>
              </a:buClr>
              <a:buNone/>
            </a:pPr>
            <a:endParaRPr lang="zh-CN" altLang="en-US" sz="1400" dirty="0"/>
          </a:p>
          <a:p>
            <a:pPr marL="0" indent="0" defTabSz="914400">
              <a:lnSpc>
                <a:spcPct val="125000"/>
              </a:lnSpc>
              <a:spcBef>
                <a:spcPts val="0"/>
              </a:spcBef>
              <a:buClr>
                <a:srgbClr val="6F1B1B"/>
              </a:buClr>
              <a:buNone/>
            </a:pPr>
            <a:endParaRPr lang="zh-CN" altLang="en-US" sz="1400" b="1" dirty="0">
              <a:latin typeface="幼圆" panose="02010509060101010101" pitchFamily="49" charset="-122"/>
              <a:ea typeface="幼圆" panose="02010509060101010101" pitchFamily="49" charset="-122"/>
            </a:endParaRPr>
          </a:p>
          <a:p>
            <a:pPr marL="514350" indent="-514350" defTabSz="914400">
              <a:lnSpc>
                <a:spcPct val="125000"/>
              </a:lnSpc>
              <a:spcBef>
                <a:spcPts val="0"/>
              </a:spcBef>
              <a:buClr>
                <a:srgbClr val="6F1B1B"/>
              </a:buClr>
            </a:pPr>
            <a:endParaRPr lang="en-US" altLang="zh-CN" sz="1400" dirty="0">
              <a:latin typeface="+mj-ea"/>
              <a:ea typeface="+mj-ea"/>
            </a:endParaRPr>
          </a:p>
          <a:p>
            <a:pPr marL="514350" indent="-514350" defTabSz="914400">
              <a:lnSpc>
                <a:spcPct val="125000"/>
              </a:lnSpc>
              <a:spcBef>
                <a:spcPts val="0"/>
              </a:spcBef>
              <a:buClr>
                <a:srgbClr val="6F1B1B"/>
              </a:buClr>
            </a:pPr>
            <a:endParaRPr lang="en-US" altLang="zh-CN" sz="1400" dirty="0">
              <a:latin typeface="+mj-ea"/>
              <a:ea typeface="+mj-ea"/>
            </a:endParaRPr>
          </a:p>
        </p:txBody>
      </p:sp>
      <p:pic>
        <p:nvPicPr>
          <p:cNvPr id="6" name="图片 5"/>
          <p:cNvPicPr>
            <a:picLocks noChangeAspect="1"/>
          </p:cNvPicPr>
          <p:nvPr/>
        </p:nvPicPr>
        <p:blipFill>
          <a:blip r:embed="rId4"/>
          <a:stretch>
            <a:fillRect/>
          </a:stretch>
        </p:blipFill>
        <p:spPr>
          <a:xfrm>
            <a:off x="2110899" y="1959889"/>
            <a:ext cx="2907845" cy="1234616"/>
          </a:xfrm>
          <a:prstGeom prst="rect">
            <a:avLst/>
          </a:prstGeom>
        </p:spPr>
      </p:pic>
      <p:pic>
        <p:nvPicPr>
          <p:cNvPr id="16" name="图片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1223" y="3476798"/>
            <a:ext cx="1339150" cy="133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348" y="3373520"/>
            <a:ext cx="1595628" cy="1595628"/>
          </a:xfrm>
          <a:prstGeom prst="rect">
            <a:avLst/>
          </a:prstGeom>
        </p:spPr>
      </p:pic>
      <p:pic>
        <p:nvPicPr>
          <p:cNvPr id="9" name="图片 8"/>
          <p:cNvPicPr>
            <a:picLocks noChangeAspect="1"/>
          </p:cNvPicPr>
          <p:nvPr/>
        </p:nvPicPr>
        <p:blipFill rotWithShape="1">
          <a:blip r:embed="rId7" cstate="print">
            <a:extLst>
              <a:ext uri="{28A0092B-C50C-407E-A947-70E740481C1C}">
                <a14:useLocalDpi xmlns:a14="http://schemas.microsoft.com/office/drawing/2010/main" val="0"/>
              </a:ext>
            </a:extLst>
          </a:blip>
          <a:srcRect r="15514" b="17334"/>
          <a:stretch/>
        </p:blipFill>
        <p:spPr>
          <a:xfrm>
            <a:off x="2239171" y="3497901"/>
            <a:ext cx="1678168" cy="1339150"/>
          </a:xfrm>
          <a:prstGeom prst="rect">
            <a:avLst/>
          </a:prstGeom>
        </p:spPr>
      </p:pic>
      <p:pic>
        <p:nvPicPr>
          <p:cNvPr id="3" name="图片 2">
            <a:extLst>
              <a:ext uri="{FF2B5EF4-FFF2-40B4-BE49-F238E27FC236}">
                <a16:creationId xmlns:a16="http://schemas.microsoft.com/office/drawing/2014/main" id="{FB187581-D426-4771-8A3F-ACC7EDE33FEF}"/>
              </a:ext>
            </a:extLst>
          </p:cNvPr>
          <p:cNvPicPr>
            <a:picLocks noChangeAspect="1"/>
          </p:cNvPicPr>
          <p:nvPr/>
        </p:nvPicPr>
        <p:blipFill>
          <a:blip r:embed="rId8"/>
          <a:stretch>
            <a:fillRect/>
          </a:stretch>
        </p:blipFill>
        <p:spPr>
          <a:xfrm>
            <a:off x="5971249" y="1349995"/>
            <a:ext cx="2725483" cy="346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8250" y="60818"/>
            <a:ext cx="1555750" cy="666750"/>
          </a:xfrm>
          <a:prstGeom prst="rect">
            <a:avLst/>
          </a:prstGeom>
        </p:spPr>
      </p:pic>
      <p:grpSp>
        <p:nvGrpSpPr>
          <p:cNvPr id="2" name="组合 21"/>
          <p:cNvGrpSpPr/>
          <p:nvPr/>
        </p:nvGrpSpPr>
        <p:grpSpPr>
          <a:xfrm>
            <a:off x="260348" y="705406"/>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400050" y="174352"/>
            <a:ext cx="7466822" cy="549716"/>
          </a:xfrm>
        </p:spPr>
        <p:txBody>
          <a:bodyPr>
            <a:noAutofit/>
          </a:bodyPr>
          <a:lstStyle/>
          <a:p>
            <a:pPr lvl="0" defTabSz="914400">
              <a:lnSpc>
                <a:spcPct val="125000"/>
              </a:lnSpc>
              <a:spcBef>
                <a:spcPts val="0"/>
              </a:spcBef>
              <a:buClr>
                <a:srgbClr val="6F1B1B"/>
              </a:buClr>
              <a:defRPr/>
            </a:pPr>
            <a:r>
              <a:rPr lang="zh-CN" altLang="en-US" sz="2800" b="1" dirty="0">
                <a:latin typeface="Times New Roman" panose="02020603050405020304" pitchFamily="18" charset="0"/>
                <a:ea typeface="幼圆" panose="02010509060101010101" pitchFamily="49" charset="-122"/>
              </a:rPr>
              <a:t>识别方案</a:t>
            </a:r>
            <a:r>
              <a:rPr lang="en-US" altLang="zh-CN" sz="2800" b="1" dirty="0">
                <a:latin typeface="Times New Roman" panose="02020603050405020304" pitchFamily="18" charset="0"/>
                <a:ea typeface="幼圆" panose="02010509060101010101" pitchFamily="49" charset="-122"/>
              </a:rPr>
              <a:t>——</a:t>
            </a:r>
            <a:r>
              <a:rPr lang="zh-CN" altLang="en-US" sz="2800" b="1" dirty="0">
                <a:latin typeface="Times New Roman" panose="02020603050405020304" pitchFamily="18" charset="0"/>
                <a:ea typeface="幼圆" panose="02010509060101010101" pitchFamily="49" charset="-122"/>
              </a:rPr>
              <a:t>机器学习</a:t>
            </a:r>
            <a:endParaRPr lang="en-US" altLang="zh-CN" sz="2800" dirty="0">
              <a:latin typeface="+mj-ea"/>
            </a:endParaRPr>
          </a:p>
        </p:txBody>
      </p:sp>
      <p:sp>
        <p:nvSpPr>
          <p:cNvPr id="36" name="Rectangle 3"/>
          <p:cNvSpPr txBox="1">
            <a:spLocks noChangeArrowheads="1"/>
          </p:cNvSpPr>
          <p:nvPr/>
        </p:nvSpPr>
        <p:spPr>
          <a:xfrm>
            <a:off x="202422" y="874927"/>
            <a:ext cx="8229600" cy="4268574"/>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331788" defTabSz="914400">
              <a:lnSpc>
                <a:spcPct val="125000"/>
              </a:lnSpc>
              <a:spcBef>
                <a:spcPts val="0"/>
              </a:spcBef>
              <a:spcAft>
                <a:spcPts val="600"/>
              </a:spcAft>
              <a:buClr>
                <a:srgbClr val="6F1B1B"/>
              </a:buClr>
              <a:buFont typeface="Wingdings" panose="05000000000000000000" pitchFamily="2" charset="2"/>
              <a:buChar char="Ø"/>
            </a:pPr>
            <a:r>
              <a:rPr lang="zh-CN" altLang="en-US" sz="2000" b="1" dirty="0">
                <a:latin typeface="幼圆" panose="02010509060101010101" pitchFamily="49" charset="-122"/>
                <a:ea typeface="幼圆" panose="02010509060101010101" pitchFamily="49" charset="-122"/>
              </a:rPr>
              <a:t>识别方法</a:t>
            </a:r>
            <a:endParaRPr lang="en-US" altLang="zh-CN" sz="1400" dirty="0">
              <a:latin typeface="+mj-ea"/>
              <a:ea typeface="+mj-ea"/>
            </a:endParaRPr>
          </a:p>
          <a:p>
            <a:pPr marL="265113" indent="-263525"/>
            <a:r>
              <a:rPr lang="zh-CN" altLang="en-US" sz="1600" b="1" dirty="0">
                <a:latin typeface="幼圆" panose="02010509060101010101" pitchFamily="49" charset="-122"/>
                <a:ea typeface="幼圆" panose="02010509060101010101" pitchFamily="49" charset="-122"/>
              </a:rPr>
              <a:t>基本思路</a:t>
            </a:r>
            <a:r>
              <a:rPr lang="en-US" altLang="zh-CN" sz="1600" b="1" dirty="0">
                <a:latin typeface="幼圆" panose="02010509060101010101" pitchFamily="49" charset="-122"/>
                <a:ea typeface="幼圆" panose="02010509060101010101" pitchFamily="49" charset="-122"/>
              </a:rPr>
              <a:t>--</a:t>
            </a:r>
            <a:r>
              <a:rPr lang="zh-CN" altLang="en-US" sz="2400" b="1" dirty="0">
                <a:latin typeface="幼圆" panose="02010509060101010101" pitchFamily="49" charset="-122"/>
                <a:ea typeface="幼圆" panose="02010509060101010101" pitchFamily="49" charset="-122"/>
              </a:rPr>
              <a:t>机器视觉</a:t>
            </a:r>
            <a:r>
              <a:rPr lang="zh-CN" altLang="en-US" sz="1600" b="1" dirty="0">
                <a:latin typeface="幼圆" panose="02010509060101010101" pitchFamily="49" charset="-122"/>
                <a:ea typeface="幼圆" panose="02010509060101010101" pitchFamily="49" charset="-122"/>
              </a:rPr>
              <a:t>：图像处理</a:t>
            </a:r>
            <a:r>
              <a:rPr lang="en-US" altLang="zh-CN" sz="1600" b="1" dirty="0">
                <a:latin typeface="幼圆" panose="02010509060101010101" pitchFamily="49" charset="-122"/>
                <a:ea typeface="幼圆" panose="02010509060101010101" pitchFamily="49" charset="-122"/>
              </a:rPr>
              <a:t>+</a:t>
            </a:r>
            <a:r>
              <a:rPr lang="zh-CN" altLang="en-US" sz="1600" b="1" dirty="0">
                <a:latin typeface="幼圆" panose="02010509060101010101" pitchFamily="49" charset="-122"/>
                <a:ea typeface="幼圆" panose="02010509060101010101" pitchFamily="49" charset="-122"/>
              </a:rPr>
              <a:t>模式识别</a:t>
            </a:r>
            <a:endParaRPr lang="en-US" altLang="zh-CN" sz="1600" b="1" dirty="0">
              <a:latin typeface="幼圆" panose="02010509060101010101" pitchFamily="49" charset="-122"/>
              <a:ea typeface="幼圆" panose="02010509060101010101" pitchFamily="49" charset="-122"/>
            </a:endParaRPr>
          </a:p>
          <a:p>
            <a:pPr marL="265113" indent="-263525"/>
            <a:endParaRPr lang="zh-CN" altLang="en-US" sz="1600" b="1" dirty="0">
              <a:latin typeface="幼圆" panose="02010509060101010101" pitchFamily="49" charset="-122"/>
              <a:ea typeface="幼圆" panose="02010509060101010101" pitchFamily="49" charset="-122"/>
            </a:endParaRPr>
          </a:p>
          <a:p>
            <a:pPr marL="182563" indent="-182563" defTabSz="914400">
              <a:lnSpc>
                <a:spcPct val="125000"/>
              </a:lnSpc>
              <a:spcBef>
                <a:spcPts val="0"/>
              </a:spcBef>
              <a:buClr>
                <a:srgbClr val="6F1B1B"/>
              </a:buClr>
            </a:pPr>
            <a:r>
              <a:rPr lang="zh-CN" altLang="en-US" sz="1600" b="1" dirty="0">
                <a:latin typeface="幼圆" panose="02010509060101010101" pitchFamily="49" charset="-122"/>
                <a:ea typeface="幼圆" panose="02010509060101010101" pitchFamily="49" charset="-122"/>
              </a:rPr>
              <a:t> 传统方法：裂纹分割</a:t>
            </a:r>
            <a:r>
              <a:rPr lang="en-US" altLang="zh-CN" sz="1600" b="1" dirty="0">
                <a:latin typeface="幼圆" panose="02010509060101010101" pitchFamily="49" charset="-122"/>
                <a:ea typeface="幼圆" panose="02010509060101010101" pitchFamily="49" charset="-122"/>
              </a:rPr>
              <a:t>+</a:t>
            </a:r>
            <a:r>
              <a:rPr lang="zh-CN" altLang="en-US" sz="1600" b="1" dirty="0">
                <a:latin typeface="幼圆" panose="02010509060101010101" pitchFamily="49" charset="-122"/>
                <a:ea typeface="幼圆" panose="02010509060101010101" pitchFamily="49" charset="-122"/>
              </a:rPr>
              <a:t>特征描述</a:t>
            </a:r>
            <a:r>
              <a:rPr lang="en-US" altLang="zh-CN" sz="1600" b="1" dirty="0">
                <a:latin typeface="幼圆" panose="02010509060101010101" pitchFamily="49" charset="-122"/>
                <a:ea typeface="幼圆" panose="02010509060101010101" pitchFamily="49" charset="-122"/>
              </a:rPr>
              <a:t>+</a:t>
            </a:r>
            <a:r>
              <a:rPr lang="zh-CN" altLang="en-US" sz="1600" b="1" dirty="0">
                <a:latin typeface="幼圆" panose="02010509060101010101" pitchFamily="49" charset="-122"/>
                <a:ea typeface="幼圆" panose="02010509060101010101" pitchFamily="49" charset="-122"/>
              </a:rPr>
              <a:t>分类器</a:t>
            </a:r>
          </a:p>
          <a:p>
            <a:pPr marL="514350" indent="-514350" defTabSz="914400">
              <a:lnSpc>
                <a:spcPct val="125000"/>
              </a:lnSpc>
              <a:spcBef>
                <a:spcPts val="0"/>
              </a:spcBef>
              <a:buClr>
                <a:srgbClr val="6F1B1B"/>
              </a:buClr>
            </a:pPr>
            <a:endParaRPr lang="en-US" altLang="zh-CN" sz="1600" b="1" dirty="0">
              <a:latin typeface="幼圆" panose="02010509060101010101" pitchFamily="49" charset="-122"/>
              <a:ea typeface="幼圆" panose="02010509060101010101" pitchFamily="49" charset="-122"/>
            </a:endParaRPr>
          </a:p>
          <a:p>
            <a:pPr marL="514350" indent="-514350" defTabSz="914400">
              <a:lnSpc>
                <a:spcPct val="125000"/>
              </a:lnSpc>
              <a:spcBef>
                <a:spcPts val="0"/>
              </a:spcBef>
              <a:buClr>
                <a:srgbClr val="6F1B1B"/>
              </a:buClr>
            </a:pPr>
            <a:endParaRPr lang="en-US" altLang="zh-CN" sz="1600" b="1" dirty="0">
              <a:latin typeface="幼圆" panose="02010509060101010101" pitchFamily="49" charset="-122"/>
              <a:ea typeface="幼圆" panose="02010509060101010101" pitchFamily="49" charset="-122"/>
            </a:endParaRPr>
          </a:p>
          <a:p>
            <a:pPr marL="514350" indent="-514350" defTabSz="914400">
              <a:lnSpc>
                <a:spcPct val="125000"/>
              </a:lnSpc>
              <a:spcBef>
                <a:spcPts val="0"/>
              </a:spcBef>
              <a:buClr>
                <a:srgbClr val="6F1B1B"/>
              </a:buClr>
            </a:pPr>
            <a:endParaRPr lang="en-US" altLang="zh-CN" sz="1600" b="1" dirty="0">
              <a:latin typeface="幼圆" panose="02010509060101010101" pitchFamily="49" charset="-122"/>
              <a:ea typeface="幼圆" panose="02010509060101010101" pitchFamily="49" charset="-122"/>
            </a:endParaRPr>
          </a:p>
          <a:p>
            <a:pPr marL="514350" indent="-514350" defTabSz="914400">
              <a:lnSpc>
                <a:spcPct val="125000"/>
              </a:lnSpc>
              <a:spcBef>
                <a:spcPts val="0"/>
              </a:spcBef>
              <a:buClr>
                <a:srgbClr val="6F1B1B"/>
              </a:buClr>
            </a:pPr>
            <a:endParaRPr lang="en-US" altLang="zh-CN" sz="1600" b="1" dirty="0">
              <a:latin typeface="幼圆" panose="02010509060101010101" pitchFamily="49" charset="-122"/>
              <a:ea typeface="幼圆" panose="02010509060101010101" pitchFamily="49" charset="-122"/>
            </a:endParaRPr>
          </a:p>
          <a:p>
            <a:pPr marL="514350" indent="-514350" defTabSz="914400">
              <a:lnSpc>
                <a:spcPct val="125000"/>
              </a:lnSpc>
              <a:spcBef>
                <a:spcPts val="0"/>
              </a:spcBef>
              <a:buClr>
                <a:srgbClr val="6F1B1B"/>
              </a:buClr>
            </a:pPr>
            <a:endParaRPr lang="zh-CN" altLang="en-US" sz="1400" dirty="0">
              <a:latin typeface="幼圆" panose="02010509060101010101" pitchFamily="49" charset="-122"/>
              <a:ea typeface="幼圆" panose="02010509060101010101" pitchFamily="49" charset="-122"/>
            </a:endParaRPr>
          </a:p>
          <a:p>
            <a:pPr marL="514350" indent="-514350" defTabSz="914400">
              <a:lnSpc>
                <a:spcPct val="125000"/>
              </a:lnSpc>
              <a:spcBef>
                <a:spcPts val="0"/>
              </a:spcBef>
              <a:buClr>
                <a:srgbClr val="6F1B1B"/>
              </a:buClr>
            </a:pPr>
            <a:endParaRPr lang="en-US" altLang="zh-CN" sz="1400" dirty="0">
              <a:latin typeface="+mj-ea"/>
              <a:ea typeface="+mj-ea"/>
            </a:endParaRPr>
          </a:p>
        </p:txBody>
      </p:sp>
      <p:sp>
        <p:nvSpPr>
          <p:cNvPr id="15" name="圆角矩形标注 14"/>
          <p:cNvSpPr/>
          <p:nvPr/>
        </p:nvSpPr>
        <p:spPr>
          <a:xfrm>
            <a:off x="623036" y="2779765"/>
            <a:ext cx="1115568" cy="880787"/>
          </a:xfrm>
          <a:prstGeom prst="wedgeRoundRectCallout">
            <a:avLst>
              <a:gd name="adj1" fmla="val 38368"/>
              <a:gd name="adj2" fmla="val -93728"/>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sz="1400" dirty="0">
                <a:solidFill>
                  <a:srgbClr val="FF0000"/>
                </a:solidFill>
                <a:latin typeface="Arial" panose="020B0604020202020204" pitchFamily="34" charset="0"/>
                <a:sym typeface="+mn-ea"/>
              </a:rPr>
              <a:t>灰度阈值</a:t>
            </a:r>
            <a:endParaRPr lang="en-US" altLang="zh-CN" sz="1400" dirty="0">
              <a:solidFill>
                <a:srgbClr val="FF0000"/>
              </a:solidFill>
              <a:latin typeface="Arial" panose="020B0604020202020204" pitchFamily="34" charset="0"/>
              <a:sym typeface="+mn-ea"/>
            </a:endParaRPr>
          </a:p>
          <a:p>
            <a:pPr algn="ctr" eaLnBrk="0" hangingPunct="0">
              <a:buFontTx/>
              <a:buNone/>
              <a:defRPr/>
            </a:pPr>
            <a:r>
              <a:rPr lang="zh-CN" altLang="en-US" sz="1400" dirty="0">
                <a:solidFill>
                  <a:srgbClr val="FF0000"/>
                </a:solidFill>
                <a:latin typeface="Arial" panose="020B0604020202020204" pitchFamily="34" charset="0"/>
                <a:sym typeface="+mn-ea"/>
              </a:rPr>
              <a:t>颜色分割</a:t>
            </a:r>
            <a:endParaRPr lang="en-US" altLang="zh-CN" sz="1400" dirty="0">
              <a:solidFill>
                <a:srgbClr val="FF0000"/>
              </a:solidFill>
              <a:latin typeface="Arial" panose="020B0604020202020204" pitchFamily="34" charset="0"/>
              <a:sym typeface="+mn-ea"/>
            </a:endParaRPr>
          </a:p>
          <a:p>
            <a:pPr algn="ctr" eaLnBrk="0" hangingPunct="0">
              <a:buFontTx/>
              <a:buNone/>
              <a:defRPr/>
            </a:pPr>
            <a:r>
              <a:rPr lang="zh-CN" altLang="en-US" sz="1400" dirty="0">
                <a:solidFill>
                  <a:srgbClr val="FF0000"/>
                </a:solidFill>
                <a:latin typeface="Arial" panose="020B0604020202020204" pitchFamily="34" charset="0"/>
                <a:sym typeface="+mn-ea"/>
              </a:rPr>
              <a:t>自适聚类</a:t>
            </a:r>
            <a:endParaRPr lang="en-US" altLang="zh-CN" sz="1400" dirty="0">
              <a:solidFill>
                <a:srgbClr val="FF0000"/>
              </a:solidFill>
              <a:latin typeface="Arial" panose="020B0604020202020204" pitchFamily="34" charset="0"/>
              <a:sym typeface="+mn-ea"/>
            </a:endParaRPr>
          </a:p>
          <a:p>
            <a:pPr algn="ctr" eaLnBrk="0" hangingPunct="0">
              <a:buFontTx/>
              <a:buNone/>
              <a:defRPr/>
            </a:pPr>
            <a:r>
              <a:rPr lang="zh-CN" altLang="en-US" sz="1400" dirty="0">
                <a:solidFill>
                  <a:srgbClr val="FF0000"/>
                </a:solidFill>
                <a:latin typeface="Arial" panose="020B0604020202020204" pitchFamily="34" charset="0"/>
                <a:sym typeface="+mn-ea"/>
              </a:rPr>
              <a:t>骨纹提取</a:t>
            </a:r>
          </a:p>
        </p:txBody>
      </p:sp>
      <p:sp>
        <p:nvSpPr>
          <p:cNvPr id="16" name="圆角矩形标注 15"/>
          <p:cNvSpPr/>
          <p:nvPr/>
        </p:nvSpPr>
        <p:spPr>
          <a:xfrm>
            <a:off x="2503841" y="2950529"/>
            <a:ext cx="1034217" cy="1141031"/>
          </a:xfrm>
          <a:prstGeom prst="wedgeRoundRectCallout">
            <a:avLst>
              <a:gd name="adj1" fmla="val -42337"/>
              <a:gd name="adj2" fmla="val -92844"/>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sz="1400" dirty="0">
                <a:solidFill>
                  <a:srgbClr val="FF0000"/>
                </a:solidFill>
                <a:latin typeface="Arial" panose="020B0604020202020204" pitchFamily="34" charset="0"/>
                <a:sym typeface="+mn-ea"/>
              </a:rPr>
              <a:t>边缘特征几何特征</a:t>
            </a:r>
            <a:endParaRPr lang="en-US" altLang="zh-CN" sz="1400" dirty="0">
              <a:solidFill>
                <a:srgbClr val="FF0000"/>
              </a:solidFill>
              <a:latin typeface="Arial" panose="020B0604020202020204" pitchFamily="34" charset="0"/>
              <a:sym typeface="+mn-ea"/>
            </a:endParaRPr>
          </a:p>
          <a:p>
            <a:pPr algn="ctr" eaLnBrk="0" hangingPunct="0">
              <a:buFontTx/>
              <a:buNone/>
              <a:defRPr/>
            </a:pPr>
            <a:r>
              <a:rPr lang="zh-CN" altLang="en-US" sz="1400" dirty="0">
                <a:solidFill>
                  <a:srgbClr val="FF0000"/>
                </a:solidFill>
                <a:latin typeface="Arial" panose="020B0604020202020204" pitchFamily="34" charset="0"/>
                <a:sym typeface="+mn-ea"/>
              </a:rPr>
              <a:t>纹理特征</a:t>
            </a:r>
            <a:endParaRPr lang="en-US" altLang="zh-CN" sz="1400" dirty="0">
              <a:solidFill>
                <a:srgbClr val="FF0000"/>
              </a:solidFill>
              <a:latin typeface="Arial" panose="020B0604020202020204" pitchFamily="34" charset="0"/>
              <a:sym typeface="+mn-ea"/>
            </a:endParaRPr>
          </a:p>
          <a:p>
            <a:pPr algn="ctr" eaLnBrk="0" hangingPunct="0">
              <a:buFontTx/>
              <a:buNone/>
              <a:defRPr/>
            </a:pPr>
            <a:r>
              <a:rPr lang="zh-CN" altLang="en-US" sz="1400" dirty="0">
                <a:solidFill>
                  <a:srgbClr val="FF0000"/>
                </a:solidFill>
                <a:latin typeface="Arial" panose="020B0604020202020204" pitchFamily="34" charset="0"/>
                <a:sym typeface="+mn-ea"/>
              </a:rPr>
              <a:t>灰度特征</a:t>
            </a:r>
            <a:endParaRPr lang="en-US" altLang="zh-CN" sz="1400" dirty="0">
              <a:solidFill>
                <a:srgbClr val="FF0000"/>
              </a:solidFill>
              <a:latin typeface="Arial" panose="020B0604020202020204" pitchFamily="34" charset="0"/>
              <a:sym typeface="+mn-ea"/>
            </a:endParaRPr>
          </a:p>
          <a:p>
            <a:pPr algn="ctr" eaLnBrk="0" hangingPunct="0">
              <a:buFontTx/>
              <a:buNone/>
              <a:defRPr/>
            </a:pPr>
            <a:r>
              <a:rPr lang="zh-CN" altLang="en-US" sz="1400" dirty="0">
                <a:solidFill>
                  <a:srgbClr val="FF0000"/>
                </a:solidFill>
                <a:latin typeface="Arial" panose="020B0604020202020204" pitchFamily="34" charset="0"/>
                <a:sym typeface="+mn-ea"/>
              </a:rPr>
              <a:t>分形维数</a:t>
            </a:r>
          </a:p>
        </p:txBody>
      </p:sp>
      <p:sp>
        <p:nvSpPr>
          <p:cNvPr id="17" name="圆角矩形标注 16"/>
          <p:cNvSpPr/>
          <p:nvPr/>
        </p:nvSpPr>
        <p:spPr>
          <a:xfrm>
            <a:off x="4572000" y="2759180"/>
            <a:ext cx="1210182" cy="637623"/>
          </a:xfrm>
          <a:prstGeom prst="wedgeRoundRectCallout">
            <a:avLst>
              <a:gd name="adj1" fmla="val -109018"/>
              <a:gd name="adj2" fmla="val -92581"/>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sz="1400" dirty="0">
                <a:solidFill>
                  <a:srgbClr val="FF0000"/>
                </a:solidFill>
                <a:latin typeface="Arial" panose="020B0604020202020204" pitchFamily="34" charset="0"/>
                <a:sym typeface="+mn-ea"/>
              </a:rPr>
              <a:t>监督学习与非监督学习相结合</a:t>
            </a:r>
            <a:endParaRPr lang="en-US" altLang="zh-CN" sz="1400" dirty="0">
              <a:solidFill>
                <a:srgbClr val="FF0000"/>
              </a:solidFill>
              <a:latin typeface="Arial" panose="020B0604020202020204" pitchFamily="34" charset="0"/>
              <a:sym typeface="+mn-ea"/>
            </a:endParaRPr>
          </a:p>
        </p:txBody>
      </p:sp>
      <p:sp>
        <p:nvSpPr>
          <p:cNvPr id="6" name="Rectangle 2">
            <a:extLst>
              <a:ext uri="{FF2B5EF4-FFF2-40B4-BE49-F238E27FC236}">
                <a16:creationId xmlns:a16="http://schemas.microsoft.com/office/drawing/2014/main" id="{0B97BEC3-0CD9-4897-9EB5-B5A20D43145D}"/>
              </a:ext>
            </a:extLst>
          </p:cNvPr>
          <p:cNvSpPr>
            <a:spLocks noChangeArrowheads="1"/>
          </p:cNvSpPr>
          <p:nvPr/>
        </p:nvSpPr>
        <p:spPr bwMode="auto">
          <a:xfrm>
            <a:off x="5007753" y="2254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9" name="图片 5" descr="C:\Users\ggggkik\Desktop\去噪\test2.bmp">
            <a:extLst>
              <a:ext uri="{FF2B5EF4-FFF2-40B4-BE49-F238E27FC236}">
                <a16:creationId xmlns:a16="http://schemas.microsoft.com/office/drawing/2014/main" id="{2DCBC80C-D451-4030-A58B-9366E8B028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9554" y="1170133"/>
            <a:ext cx="2625725"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86D63C2-EC75-4149-97C6-CC84B5F4DDCD}"/>
              </a:ext>
            </a:extLst>
          </p:cNvPr>
          <p:cNvPicPr>
            <a:picLocks noChangeAspect="1"/>
          </p:cNvPicPr>
          <p:nvPr/>
        </p:nvPicPr>
        <p:blipFill rotWithShape="1">
          <a:blip r:embed="rId5">
            <a:extLst>
              <a:ext uri="{28A0092B-C50C-407E-A947-70E740481C1C}">
                <a14:useLocalDpi xmlns:a14="http://schemas.microsoft.com/office/drawing/2010/main" val="0"/>
              </a:ext>
            </a:extLst>
          </a:blip>
          <a:srcRect l="51382" t="39126" r="12764" b="35818"/>
          <a:stretch/>
        </p:blipFill>
        <p:spPr>
          <a:xfrm>
            <a:off x="6409554" y="3148158"/>
            <a:ext cx="2634433" cy="1941259"/>
          </a:xfrm>
          <a:prstGeom prst="rect">
            <a:avLst/>
          </a:prstGeom>
        </p:spPr>
      </p:pic>
      <p:pic>
        <p:nvPicPr>
          <p:cNvPr id="4100" name="Picture 4" descr="D://YouDaoNoteLocalFiles/ipsgshare@163.com/0c52be5b8039420bbf8988dc39051b50/clipboard.png">
            <a:extLst>
              <a:ext uri="{FF2B5EF4-FFF2-40B4-BE49-F238E27FC236}">
                <a16:creationId xmlns:a16="http://schemas.microsoft.com/office/drawing/2014/main" id="{CAB041A9-8F5D-4DB3-889A-BA590ECC32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952" y="4162888"/>
            <a:ext cx="5455498" cy="90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04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8250" y="60818"/>
            <a:ext cx="1555750" cy="666750"/>
          </a:xfrm>
          <a:prstGeom prst="rect">
            <a:avLst/>
          </a:prstGeom>
        </p:spPr>
      </p:pic>
      <p:grpSp>
        <p:nvGrpSpPr>
          <p:cNvPr id="2" name="组合 21"/>
          <p:cNvGrpSpPr/>
          <p:nvPr/>
        </p:nvGrpSpPr>
        <p:grpSpPr>
          <a:xfrm>
            <a:off x="260348" y="705406"/>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400050" y="174352"/>
            <a:ext cx="7466822" cy="549716"/>
          </a:xfrm>
        </p:spPr>
        <p:txBody>
          <a:bodyPr>
            <a:noAutofit/>
          </a:bodyPr>
          <a:lstStyle/>
          <a:p>
            <a:pPr lvl="0" defTabSz="914400">
              <a:lnSpc>
                <a:spcPct val="125000"/>
              </a:lnSpc>
              <a:spcBef>
                <a:spcPts val="0"/>
              </a:spcBef>
              <a:buClr>
                <a:srgbClr val="6F1B1B"/>
              </a:buClr>
              <a:defRPr/>
            </a:pPr>
            <a:r>
              <a:rPr lang="zh-CN" altLang="en-US" sz="2800" b="1" dirty="0">
                <a:latin typeface="Times New Roman" panose="02020603050405020304" pitchFamily="18" charset="0"/>
                <a:ea typeface="幼圆" panose="02010509060101010101" pitchFamily="49" charset="-122"/>
              </a:rPr>
              <a:t>传统方法成果</a:t>
            </a:r>
            <a:endParaRPr lang="en-US" altLang="zh-CN" sz="2800" dirty="0">
              <a:latin typeface="+mj-ea"/>
            </a:endParaRPr>
          </a:p>
        </p:txBody>
      </p:sp>
      <p:sp>
        <p:nvSpPr>
          <p:cNvPr id="13" name="文本框 12">
            <a:extLst>
              <a:ext uri="{FF2B5EF4-FFF2-40B4-BE49-F238E27FC236}">
                <a16:creationId xmlns:a16="http://schemas.microsoft.com/office/drawing/2014/main" id="{6171C1BB-BDD6-4693-8000-0A4FFA726265}"/>
              </a:ext>
            </a:extLst>
          </p:cNvPr>
          <p:cNvSpPr txBox="1"/>
          <p:nvPr/>
        </p:nvSpPr>
        <p:spPr>
          <a:xfrm>
            <a:off x="3735863" y="4139976"/>
            <a:ext cx="5267325" cy="738664"/>
          </a:xfrm>
          <a:prstGeom prst="rect">
            <a:avLst/>
          </a:prstGeom>
          <a:noFill/>
        </p:spPr>
        <p:txBody>
          <a:bodyPr wrap="square" rtlCol="0">
            <a:spAutoFit/>
          </a:bodyPr>
          <a:lstStyle/>
          <a:p>
            <a:r>
              <a:rPr lang="zh-CN" altLang="en-US" dirty="0"/>
              <a:t>用传统机器视觉方法，我们已可达</a:t>
            </a:r>
            <a:r>
              <a:rPr lang="en-US" altLang="zh-CN" sz="2400" dirty="0">
                <a:solidFill>
                  <a:srgbClr val="FF0000"/>
                </a:solidFill>
              </a:rPr>
              <a:t>95%+</a:t>
            </a:r>
            <a:r>
              <a:rPr lang="zh-CN" altLang="en-US" dirty="0"/>
              <a:t>的检出率，接近肉眼识别水平</a:t>
            </a:r>
          </a:p>
        </p:txBody>
      </p:sp>
      <p:pic>
        <p:nvPicPr>
          <p:cNvPr id="14" name="图片 13">
            <a:extLst>
              <a:ext uri="{FF2B5EF4-FFF2-40B4-BE49-F238E27FC236}">
                <a16:creationId xmlns:a16="http://schemas.microsoft.com/office/drawing/2014/main" id="{F0DE02A0-72EF-4684-981D-5EAD3FA6AC0B}"/>
              </a:ext>
            </a:extLst>
          </p:cNvPr>
          <p:cNvPicPr/>
          <p:nvPr/>
        </p:nvPicPr>
        <p:blipFill>
          <a:blip r:embed="rId4"/>
          <a:stretch>
            <a:fillRect/>
          </a:stretch>
        </p:blipFill>
        <p:spPr>
          <a:xfrm>
            <a:off x="140812" y="1249839"/>
            <a:ext cx="4431187" cy="2083887"/>
          </a:xfrm>
          <a:prstGeom prst="rect">
            <a:avLst/>
          </a:prstGeom>
        </p:spPr>
      </p:pic>
      <p:pic>
        <p:nvPicPr>
          <p:cNvPr id="5128" name="图片 3">
            <a:extLst>
              <a:ext uri="{FF2B5EF4-FFF2-40B4-BE49-F238E27FC236}">
                <a16:creationId xmlns:a16="http://schemas.microsoft.com/office/drawing/2014/main" id="{1C830D62-9FD8-45AD-9F57-8AA852EE6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51" y="3672975"/>
            <a:ext cx="1333500" cy="9067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0">
            <a:extLst>
              <a:ext uri="{FF2B5EF4-FFF2-40B4-BE49-F238E27FC236}">
                <a16:creationId xmlns:a16="http://schemas.microsoft.com/office/drawing/2014/main" id="{39EA62D5-6897-4985-BE68-B23DFA4B252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11">
            <a:extLst>
              <a:ext uri="{FF2B5EF4-FFF2-40B4-BE49-F238E27FC236}">
                <a16:creationId xmlns:a16="http://schemas.microsoft.com/office/drawing/2014/main" id="{C26A60F3-4592-4D22-B28C-DC0CAE7FBED0}"/>
              </a:ext>
            </a:extLst>
          </p:cNvPr>
          <p:cNvSpPr>
            <a:spLocks noChangeArrowheads="1"/>
          </p:cNvSpPr>
          <p:nvPr/>
        </p:nvSpPr>
        <p:spPr bwMode="auto">
          <a:xfrm>
            <a:off x="5334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2">
            <a:extLst>
              <a:ext uri="{FF2B5EF4-FFF2-40B4-BE49-F238E27FC236}">
                <a16:creationId xmlns:a16="http://schemas.microsoft.com/office/drawing/2014/main" id="{A7ABBD6B-F93C-4880-B26A-2EB59598DAEE}"/>
              </a:ext>
            </a:extLst>
          </p:cNvPr>
          <p:cNvSpPr>
            <a:spLocks noChangeArrowheads="1"/>
          </p:cNvSpPr>
          <p:nvPr/>
        </p:nvSpPr>
        <p:spPr bwMode="auto">
          <a:xfrm>
            <a:off x="533400" y="1266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4" name="图片 23">
            <a:extLst>
              <a:ext uri="{FF2B5EF4-FFF2-40B4-BE49-F238E27FC236}">
                <a16:creationId xmlns:a16="http://schemas.microsoft.com/office/drawing/2014/main" id="{8A694254-AE08-45C5-8238-1D1A8C824C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9968" y="1119638"/>
            <a:ext cx="4574032" cy="2904223"/>
          </a:xfrm>
          <a:prstGeom prst="rect">
            <a:avLst/>
          </a:prstGeom>
        </p:spPr>
      </p:pic>
    </p:spTree>
    <p:extLst>
      <p:ext uri="{BB962C8B-B14F-4D97-AF65-F5344CB8AC3E}">
        <p14:creationId xmlns:p14="http://schemas.microsoft.com/office/powerpoint/2010/main" val="1477601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8250" y="60818"/>
            <a:ext cx="1555750" cy="666750"/>
          </a:xfrm>
          <a:prstGeom prst="rect">
            <a:avLst/>
          </a:prstGeom>
        </p:spPr>
      </p:pic>
      <p:grpSp>
        <p:nvGrpSpPr>
          <p:cNvPr id="2" name="组合 21"/>
          <p:cNvGrpSpPr/>
          <p:nvPr/>
        </p:nvGrpSpPr>
        <p:grpSpPr>
          <a:xfrm>
            <a:off x="260348" y="705406"/>
            <a:ext cx="8304245" cy="37323"/>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400050" y="174352"/>
            <a:ext cx="7466822" cy="549716"/>
          </a:xfrm>
        </p:spPr>
        <p:txBody>
          <a:bodyPr>
            <a:noAutofit/>
          </a:bodyPr>
          <a:lstStyle/>
          <a:p>
            <a:pPr lvl="0" defTabSz="914400">
              <a:lnSpc>
                <a:spcPct val="125000"/>
              </a:lnSpc>
              <a:spcBef>
                <a:spcPts val="0"/>
              </a:spcBef>
              <a:buClr>
                <a:srgbClr val="6F1B1B"/>
              </a:buClr>
              <a:defRPr/>
            </a:pPr>
            <a:r>
              <a:rPr lang="zh-CN" altLang="en-US" sz="2800" b="1" dirty="0">
                <a:latin typeface="Times New Roman" panose="02020603050405020304" pitchFamily="18" charset="0"/>
                <a:ea typeface="幼圆" panose="02010509060101010101" pitchFamily="49" charset="-122"/>
              </a:rPr>
              <a:t>生产线设计</a:t>
            </a:r>
            <a:endParaRPr lang="en-US" altLang="zh-CN" sz="2800" dirty="0">
              <a:latin typeface="+mj-ea"/>
            </a:endParaRPr>
          </a:p>
        </p:txBody>
      </p:sp>
      <p:sp>
        <p:nvSpPr>
          <p:cNvPr id="36" name="Rectangle 3"/>
          <p:cNvSpPr txBox="1">
            <a:spLocks noChangeArrowheads="1"/>
          </p:cNvSpPr>
          <p:nvPr/>
        </p:nvSpPr>
        <p:spPr>
          <a:xfrm>
            <a:off x="202422" y="874927"/>
            <a:ext cx="8229600" cy="4268574"/>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914400">
              <a:lnSpc>
                <a:spcPct val="125000"/>
              </a:lnSpc>
              <a:spcBef>
                <a:spcPts val="0"/>
              </a:spcBef>
              <a:buClr>
                <a:srgbClr val="6F1B1B"/>
              </a:buClr>
            </a:pPr>
            <a:endParaRPr lang="en-US" altLang="zh-CN" sz="1400" dirty="0">
              <a:latin typeface="+mj-ea"/>
              <a:ea typeface="+mj-ea"/>
            </a:endParaRPr>
          </a:p>
        </p:txBody>
      </p:sp>
      <p:pic>
        <p:nvPicPr>
          <p:cNvPr id="9" name="图片 8">
            <a:extLst>
              <a:ext uri="{FF2B5EF4-FFF2-40B4-BE49-F238E27FC236}">
                <a16:creationId xmlns:a16="http://schemas.microsoft.com/office/drawing/2014/main" id="{C7BB2138-BD64-4EED-ADF4-E6FFD9305248}"/>
              </a:ext>
            </a:extLst>
          </p:cNvPr>
          <p:cNvPicPr/>
          <p:nvPr/>
        </p:nvPicPr>
        <p:blipFill>
          <a:blip r:embed="rId5" cstate="print"/>
          <a:srcRect/>
          <a:stretch>
            <a:fillRect/>
          </a:stretch>
        </p:blipFill>
        <p:spPr bwMode="auto">
          <a:xfrm>
            <a:off x="260348" y="837602"/>
            <a:ext cx="8883652" cy="3677219"/>
          </a:xfrm>
          <a:prstGeom prst="rect">
            <a:avLst/>
          </a:prstGeom>
          <a:noFill/>
          <a:ln w="9525">
            <a:noFill/>
            <a:miter lim="800000"/>
            <a:headEnd/>
            <a:tailEnd/>
          </a:ln>
        </p:spPr>
      </p:pic>
      <p:sp>
        <p:nvSpPr>
          <p:cNvPr id="3" name="Rectangle 2">
            <a:extLst>
              <a:ext uri="{FF2B5EF4-FFF2-40B4-BE49-F238E27FC236}">
                <a16:creationId xmlns:a16="http://schemas.microsoft.com/office/drawing/2014/main" id="{9260C9C4-8D08-43E1-8A8D-856A50E43D69}"/>
              </a:ext>
            </a:extLst>
          </p:cNvPr>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C0B447D2-09FF-4D60-BFEA-922AA8A4FF32}"/>
              </a:ext>
            </a:extLst>
          </p:cNvPr>
          <p:cNvGraphicFramePr>
            <a:graphicFrameLocks noChangeAspect="1"/>
          </p:cNvGraphicFramePr>
          <p:nvPr>
            <p:extLst>
              <p:ext uri="{D42A27DB-BD31-4B8C-83A1-F6EECF244321}">
                <p14:modId xmlns:p14="http://schemas.microsoft.com/office/powerpoint/2010/main" val="950797536"/>
              </p:ext>
            </p:extLst>
          </p:nvPr>
        </p:nvGraphicFramePr>
        <p:xfrm>
          <a:off x="297672" y="3141320"/>
          <a:ext cx="3451440" cy="1864759"/>
        </p:xfrm>
        <a:graphic>
          <a:graphicData uri="http://schemas.openxmlformats.org/presentationml/2006/ole">
            <mc:AlternateContent xmlns:mc="http://schemas.openxmlformats.org/markup-compatibility/2006">
              <mc:Choice xmlns:v="urn:schemas-microsoft-com:vml" Requires="v">
                <p:oleObj spid="_x0000_s3082" name="Visio" r:id="rId6" imgW="6010188" imgH="3352860" progId="Visio.Drawing.15">
                  <p:embed/>
                </p:oleObj>
              </mc:Choice>
              <mc:Fallback>
                <p:oleObj name="Visio" r:id="rId6" imgW="6010188" imgH="3352860"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t="1788" b="2670"/>
                      <a:stretch>
                        <a:fillRect/>
                      </a:stretch>
                    </p:blipFill>
                    <p:spPr bwMode="auto">
                      <a:xfrm>
                        <a:off x="297672" y="3141320"/>
                        <a:ext cx="3451440" cy="1864759"/>
                      </a:xfrm>
                      <a:prstGeom prst="rect">
                        <a:avLst/>
                      </a:prstGeom>
                      <a:noFill/>
                    </p:spPr>
                  </p:pic>
                </p:oleObj>
              </mc:Fallback>
            </mc:AlternateContent>
          </a:graphicData>
        </a:graphic>
      </p:graphicFrame>
    </p:spTree>
    <p:extLst>
      <p:ext uri="{BB962C8B-B14F-4D97-AF65-F5344CB8AC3E}">
        <p14:creationId xmlns:p14="http://schemas.microsoft.com/office/powerpoint/2010/main" val="41960081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2060</TotalTime>
  <Words>1658</Words>
  <Application>Microsoft Office PowerPoint</Application>
  <PresentationFormat>全屏显示(16:9)</PresentationFormat>
  <Paragraphs>126</Paragraphs>
  <Slides>14</Slides>
  <Notes>14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8" baseType="lpstr">
      <vt:lpstr>等线</vt:lpstr>
      <vt:lpstr>等线 Light</vt:lpstr>
      <vt:lpstr>仿宋</vt:lpstr>
      <vt:lpstr>黑体</vt:lpstr>
      <vt:lpstr>华文琥珀</vt:lpstr>
      <vt:lpstr>华文宋体</vt:lpstr>
      <vt:lpstr>微软雅黑</vt:lpstr>
      <vt:lpstr>幼圆</vt:lpstr>
      <vt:lpstr>Arial</vt:lpstr>
      <vt:lpstr>Calibri</vt:lpstr>
      <vt:lpstr>Times New Roman</vt:lpstr>
      <vt:lpstr>Wingdings</vt:lpstr>
      <vt:lpstr>Office 主题​​</vt:lpstr>
      <vt:lpstr>Visio</vt:lpstr>
      <vt:lpstr>PowerPoint 演示文稿</vt:lpstr>
      <vt:lpstr>PowerPoint 演示文稿</vt:lpstr>
      <vt:lpstr>90%的铁铸工件无损检测方案</vt:lpstr>
      <vt:lpstr>市场规模</vt:lpstr>
      <vt:lpstr>基于机器视觉的无损检测</vt:lpstr>
      <vt:lpstr>识别方案——荧光磁粉探伤</vt:lpstr>
      <vt:lpstr>识别方案——机器学习</vt:lpstr>
      <vt:lpstr>传统方法成果</vt:lpstr>
      <vt:lpstr>生产线设计</vt:lpstr>
      <vt:lpstr>更新迭代5+年</vt:lpstr>
      <vt:lpstr>项目平台依托以及技术沉淀——实验室</vt:lpstr>
      <vt:lpstr>项目平台依托以及技术沉淀——论文（部分）</vt:lpstr>
      <vt:lpstr>项目平台依托以及技术沉淀——专利（部分）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saikr</dc:creator>
  <cp:lastModifiedBy>sx</cp:lastModifiedBy>
  <cp:revision>1000</cp:revision>
  <dcterms:created xsi:type="dcterms:W3CDTF">2017-03-07T07:29:00Z</dcterms:created>
  <dcterms:modified xsi:type="dcterms:W3CDTF">2019-04-10T12:46:40Z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